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71" r:id="rId14"/>
    <p:sldId id="266" r:id="rId15"/>
    <p:sldId id="267" r:id="rId16"/>
    <p:sldId id="283" r:id="rId17"/>
    <p:sldId id="284" r:id="rId18"/>
    <p:sldId id="285" r:id="rId19"/>
    <p:sldId id="286" r:id="rId20"/>
    <p:sldId id="287" r:id="rId21"/>
    <p:sldId id="289" r:id="rId22"/>
    <p:sldId id="290" r:id="rId23"/>
    <p:sldId id="291" r:id="rId24"/>
    <p:sldId id="292" r:id="rId25"/>
    <p:sldId id="293" r:id="rId26"/>
    <p:sldId id="294" r:id="rId27"/>
    <p:sldId id="272" r:id="rId28"/>
    <p:sldId id="273" r:id="rId29"/>
    <p:sldId id="274" r:id="rId30"/>
    <p:sldId id="275" r:id="rId31"/>
    <p:sldId id="276" r:id="rId32"/>
    <p:sldId id="277" r:id="rId33"/>
    <p:sldId id="278" r:id="rId34"/>
    <p:sldId id="282" r:id="rId35"/>
    <p:sldId id="281" r:id="rId36"/>
    <p:sldId id="288" r:id="rId37"/>
    <p:sldId id="2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55"/>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064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282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368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57922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68102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680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5247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89399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40297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6982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12/14/21</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1687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12/14/21</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67650126"/>
      </p:ext>
    </p:extLst>
  </p:cSld>
  <p:clrMap bg1="dk1" tx1="lt1" bg2="dk2" tx2="lt2" accent1="accent1" accent2="accent2" accent3="accent3" accent4="accent4" accent5="accent5" accent6="accent6" hlink="hlink" folHlink="folHlink"/>
  <p:sldLayoutIdLst>
    <p:sldLayoutId id="2147483730" r:id="rId1"/>
    <p:sldLayoutId id="2147483720" r:id="rId2"/>
    <p:sldLayoutId id="2147483721" r:id="rId3"/>
    <p:sldLayoutId id="2147483722" r:id="rId4"/>
    <p:sldLayoutId id="2147483723" r:id="rId5"/>
    <p:sldLayoutId id="2147483724" r:id="rId6"/>
    <p:sldLayoutId id="2147483729"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iblnews.org/masters-degree-increasingly-onlin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96AE4BD0-E2D6-4FE1-9295-59E338A45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6"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1"/>
            <a:ext cx="12195048"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4EF5F41-411D-0243-9275-13221DDC80D0}"/>
              </a:ext>
            </a:extLst>
          </p:cNvPr>
          <p:cNvSpPr>
            <a:spLocks noGrp="1"/>
          </p:cNvSpPr>
          <p:nvPr>
            <p:ph type="ctrTitle"/>
          </p:nvPr>
        </p:nvSpPr>
        <p:spPr>
          <a:xfrm>
            <a:off x="457200" y="676656"/>
            <a:ext cx="3277432" cy="2413385"/>
          </a:xfrm>
        </p:spPr>
        <p:txBody>
          <a:bodyPr>
            <a:normAutofit/>
          </a:bodyPr>
          <a:lstStyle/>
          <a:p>
            <a:r>
              <a:rPr lang="en-US" dirty="0">
                <a:latin typeface="Times New Roman" panose="02020603050405020304" pitchFamily="18" charset="0"/>
                <a:cs typeface="Times New Roman" panose="02020603050405020304" pitchFamily="18" charset="0"/>
              </a:rPr>
              <a:t>Bachelors Degree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Majors</a:t>
            </a:r>
          </a:p>
        </p:txBody>
      </p:sp>
      <p:pic>
        <p:nvPicPr>
          <p:cNvPr id="7" name="Picture 6" descr="A group of people throwing their caps in the air&#10;&#10;Description automatically generated with low confidence">
            <a:extLst>
              <a:ext uri="{FF2B5EF4-FFF2-40B4-BE49-F238E27FC236}">
                <a16:creationId xmlns:a16="http://schemas.microsoft.com/office/drawing/2014/main" id="{33AA0E94-04EC-5F48-BC11-5B5F7B2F603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442" r="7905" b="-1"/>
          <a:stretch/>
        </p:blipFill>
        <p:spPr>
          <a:xfrm>
            <a:off x="3957208" y="10"/>
            <a:ext cx="8234792" cy="6857990"/>
          </a:xfrm>
          <a:custGeom>
            <a:avLst/>
            <a:gdLst/>
            <a:ahLst/>
            <a:cxnLst/>
            <a:rect l="l" t="t" r="r" b="b"/>
            <a:pathLst>
              <a:path w="8234792" h="6821666">
                <a:moveTo>
                  <a:pt x="2322410" y="0"/>
                </a:moveTo>
                <a:lnTo>
                  <a:pt x="8234792" y="0"/>
                </a:lnTo>
                <a:lnTo>
                  <a:pt x="8234792" y="4503719"/>
                </a:lnTo>
                <a:lnTo>
                  <a:pt x="8215888" y="4629599"/>
                </a:lnTo>
                <a:cubicBezTo>
                  <a:pt x="8049795" y="5454493"/>
                  <a:pt x="7647096" y="6191792"/>
                  <a:pt x="7082996" y="6765066"/>
                </a:cubicBezTo>
                <a:lnTo>
                  <a:pt x="7021717" y="6821666"/>
                </a:lnTo>
                <a:lnTo>
                  <a:pt x="0" y="6821666"/>
                </a:lnTo>
                <a:lnTo>
                  <a:pt x="0" y="3790727"/>
                </a:lnTo>
                <a:cubicBezTo>
                  <a:pt x="0" y="2186928"/>
                  <a:pt x="879517" y="791919"/>
                  <a:pt x="2175128" y="76659"/>
                </a:cubicBezTo>
                <a:close/>
              </a:path>
            </a:pathLst>
          </a:custGeom>
        </p:spPr>
      </p:pic>
      <p:sp>
        <p:nvSpPr>
          <p:cNvPr id="8" name="TextBox 7">
            <a:extLst>
              <a:ext uri="{FF2B5EF4-FFF2-40B4-BE49-F238E27FC236}">
                <a16:creationId xmlns:a16="http://schemas.microsoft.com/office/drawing/2014/main" id="{EAB5C4FE-B936-A94D-8FC5-B7D88B81268D}"/>
              </a:ext>
            </a:extLst>
          </p:cNvPr>
          <p:cNvSpPr txBox="1"/>
          <p:nvPr/>
        </p:nvSpPr>
        <p:spPr>
          <a:xfrm>
            <a:off x="9909004" y="6657945"/>
            <a:ext cx="228299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iblnews.org/masters-degree-increasingly-onlin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3" name="TextBox 2">
            <a:extLst>
              <a:ext uri="{FF2B5EF4-FFF2-40B4-BE49-F238E27FC236}">
                <a16:creationId xmlns:a16="http://schemas.microsoft.com/office/drawing/2014/main" id="{96D2D042-2A2A-0547-9091-AC261F44BF4B}"/>
              </a:ext>
            </a:extLst>
          </p:cNvPr>
          <p:cNvSpPr txBox="1"/>
          <p:nvPr/>
        </p:nvSpPr>
        <p:spPr>
          <a:xfrm>
            <a:off x="457200" y="4508938"/>
            <a:ext cx="2750625" cy="1200329"/>
          </a:xfrm>
          <a:prstGeom prst="rect">
            <a:avLst/>
          </a:prstGeom>
          <a:noFill/>
        </p:spPr>
        <p:txBody>
          <a:bodyPr wrap="none" rtlCol="0">
            <a:spAutoFit/>
          </a:bodyPr>
          <a:lstStyle/>
          <a:p>
            <a:r>
              <a:rPr lang="en-US" dirty="0"/>
              <a:t>Mahesh Utlapalli,</a:t>
            </a:r>
          </a:p>
          <a:p>
            <a:r>
              <a:rPr lang="en-US" dirty="0"/>
              <a:t>Krishna Chaitanya Yejju</a:t>
            </a:r>
          </a:p>
          <a:p>
            <a:r>
              <a:rPr lang="en-US" dirty="0"/>
              <a:t>Guru Datta Abhishek Yejju,</a:t>
            </a:r>
          </a:p>
          <a:p>
            <a:r>
              <a:rPr lang="en-US" dirty="0"/>
              <a:t>Tejas Patel</a:t>
            </a:r>
          </a:p>
        </p:txBody>
      </p:sp>
    </p:spTree>
    <p:extLst>
      <p:ext uri="{BB962C8B-B14F-4D97-AF65-F5344CB8AC3E}">
        <p14:creationId xmlns:p14="http://schemas.microsoft.com/office/powerpoint/2010/main" val="333763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75AC-8072-A240-AD38-8824817F7C29}"/>
              </a:ext>
            </a:extLst>
          </p:cNvPr>
          <p:cNvSpPr>
            <a:spLocks noGrp="1"/>
          </p:cNvSpPr>
          <p:nvPr>
            <p:ph type="title"/>
          </p:nvPr>
        </p:nvSpPr>
        <p:spPr>
          <a:xfrm>
            <a:off x="457199" y="373759"/>
            <a:ext cx="7685037" cy="1325563"/>
          </a:xfrm>
        </p:spPr>
        <p:txBody>
          <a:bodyPr/>
          <a:lstStyle/>
          <a:p>
            <a:r>
              <a:rPr lang="en-US" dirty="0">
                <a:latin typeface="Times New Roman" panose="02020603050405020304" pitchFamily="18" charset="0"/>
                <a:cs typeface="Times New Roman" panose="02020603050405020304" pitchFamily="18" charset="0"/>
              </a:rPr>
              <a:t>Naive Bayes Classification</a:t>
            </a:r>
          </a:p>
        </p:txBody>
      </p:sp>
      <p:sp>
        <p:nvSpPr>
          <p:cNvPr id="3" name="Content Placeholder 2">
            <a:extLst>
              <a:ext uri="{FF2B5EF4-FFF2-40B4-BE49-F238E27FC236}">
                <a16:creationId xmlns:a16="http://schemas.microsoft.com/office/drawing/2014/main" id="{601AEC7B-9DEC-CD42-9776-40517802BA2D}"/>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Naïve Bayes algorithm is a supervised learning algorithm, which is based on Bayes theorem and used for solving classification problems.</a:t>
            </a:r>
          </a:p>
          <a:p>
            <a:pPr algn="just"/>
            <a:r>
              <a:rPr lang="en-US" dirty="0">
                <a:latin typeface="Times New Roman" panose="02020603050405020304" pitchFamily="18" charset="0"/>
                <a:cs typeface="Times New Roman" panose="02020603050405020304" pitchFamily="18" charset="0"/>
              </a:rPr>
              <a:t>It is mainly used in text classification that includes a high-dimensional training dataset.</a:t>
            </a:r>
          </a:p>
          <a:p>
            <a:pPr algn="just"/>
            <a:r>
              <a:rPr lang="en-US" dirty="0">
                <a:latin typeface="Times New Roman" panose="02020603050405020304" pitchFamily="18" charset="0"/>
                <a:cs typeface="Times New Roman" panose="02020603050405020304" pitchFamily="18" charset="0"/>
              </a:rPr>
              <a:t>Naïve Bayes Classifier is one of the simple and most effective Classification algorithms which helps in building the fast machine learning models that can make quick predictions.</a:t>
            </a:r>
          </a:p>
          <a:p>
            <a:pPr algn="just"/>
            <a:r>
              <a:rPr lang="en-US" dirty="0">
                <a:latin typeface="Times New Roman" panose="02020603050405020304" pitchFamily="18" charset="0"/>
                <a:cs typeface="Times New Roman" panose="02020603050405020304" pitchFamily="18" charset="0"/>
              </a:rPr>
              <a:t>It is a probabilistic classifier, which means it predicts on the basis of the probability of an object.</a:t>
            </a:r>
          </a:p>
          <a:p>
            <a:pPr algn="just"/>
            <a:r>
              <a:rPr lang="en-US" dirty="0">
                <a:latin typeface="Times New Roman" panose="02020603050405020304" pitchFamily="18" charset="0"/>
                <a:cs typeface="Times New Roman" panose="02020603050405020304" pitchFamily="18" charset="0"/>
              </a:rPr>
              <a:t>Some popular examples of Naïve Bayes Algorithm are spam filtration, Sentimental analysis, and classifying articles.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9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55D6-1AD8-814E-9803-638F93E800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Accuracy and Confusion Matrix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D27FD56A-01F2-9746-A65E-42794D70996C}"/>
              </a:ext>
            </a:extLst>
          </p:cNvPr>
          <p:cNvPicPr>
            <a:picLocks noGrp="1" noChangeAspect="1"/>
          </p:cNvPicPr>
          <p:nvPr>
            <p:ph idx="1"/>
          </p:nvPr>
        </p:nvPicPr>
        <p:blipFill>
          <a:blip r:embed="rId2"/>
          <a:stretch>
            <a:fillRect/>
          </a:stretch>
        </p:blipFill>
        <p:spPr>
          <a:xfrm>
            <a:off x="457200" y="2500313"/>
            <a:ext cx="9068938" cy="3171825"/>
          </a:xfrm>
        </p:spPr>
      </p:pic>
    </p:spTree>
    <p:extLst>
      <p:ext uri="{BB962C8B-B14F-4D97-AF65-F5344CB8AC3E}">
        <p14:creationId xmlns:p14="http://schemas.microsoft.com/office/powerpoint/2010/main" val="315830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B5A4B75F-99A8-7146-8D85-9EAD4260E779}"/>
              </a:ext>
            </a:extLst>
          </p:cNvPr>
          <p:cNvPicPr>
            <a:picLocks noGrp="1" noChangeAspect="1"/>
          </p:cNvPicPr>
          <p:nvPr>
            <p:ph idx="1"/>
          </p:nvPr>
        </p:nvPicPr>
        <p:blipFill>
          <a:blip r:embed="rId2"/>
          <a:stretch>
            <a:fillRect/>
          </a:stretch>
        </p:blipFill>
        <p:spPr>
          <a:xfrm>
            <a:off x="294290" y="210207"/>
            <a:ext cx="7914289" cy="5966757"/>
          </a:xfrm>
        </p:spPr>
      </p:pic>
      <p:sp>
        <p:nvSpPr>
          <p:cNvPr id="6" name="Rectangle 5">
            <a:extLst>
              <a:ext uri="{FF2B5EF4-FFF2-40B4-BE49-F238E27FC236}">
                <a16:creationId xmlns:a16="http://schemas.microsoft.com/office/drawing/2014/main" id="{96D519BF-C8D1-AD4D-A6F7-EFA4B6248291}"/>
              </a:ext>
            </a:extLst>
          </p:cNvPr>
          <p:cNvSpPr/>
          <p:nvPr/>
        </p:nvSpPr>
        <p:spPr>
          <a:xfrm>
            <a:off x="294291" y="6278461"/>
            <a:ext cx="7914288"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Comparing the percentage of bachelor's degree holders per population by states</a:t>
            </a:r>
          </a:p>
        </p:txBody>
      </p:sp>
    </p:spTree>
    <p:extLst>
      <p:ext uri="{BB962C8B-B14F-4D97-AF65-F5344CB8AC3E}">
        <p14:creationId xmlns:p14="http://schemas.microsoft.com/office/powerpoint/2010/main" val="99888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AB533614-639A-E843-9E01-E960E4D57722}"/>
              </a:ext>
            </a:extLst>
          </p:cNvPr>
          <p:cNvPicPr>
            <a:picLocks noGrp="1" noChangeAspect="1"/>
          </p:cNvPicPr>
          <p:nvPr>
            <p:ph idx="1"/>
          </p:nvPr>
        </p:nvPicPr>
        <p:blipFill>
          <a:blip r:embed="rId2"/>
          <a:stretch>
            <a:fillRect/>
          </a:stretch>
        </p:blipFill>
        <p:spPr>
          <a:xfrm>
            <a:off x="457200" y="1145628"/>
            <a:ext cx="7685088" cy="4456386"/>
          </a:xfrm>
        </p:spPr>
      </p:pic>
      <p:sp>
        <p:nvSpPr>
          <p:cNvPr id="6" name="Rectangle 5">
            <a:extLst>
              <a:ext uri="{FF2B5EF4-FFF2-40B4-BE49-F238E27FC236}">
                <a16:creationId xmlns:a16="http://schemas.microsoft.com/office/drawing/2014/main" id="{E1069E98-BA45-774D-8A8B-743FB4B8BC80}"/>
              </a:ext>
            </a:extLst>
          </p:cNvPr>
          <p:cNvSpPr/>
          <p:nvPr/>
        </p:nvSpPr>
        <p:spPr>
          <a:xfrm>
            <a:off x="1107227" y="5975159"/>
            <a:ext cx="638503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Percentage of all bachelor degree holders per population by states</a:t>
            </a:r>
          </a:p>
        </p:txBody>
      </p:sp>
    </p:spTree>
    <p:extLst>
      <p:ext uri="{BB962C8B-B14F-4D97-AF65-F5344CB8AC3E}">
        <p14:creationId xmlns:p14="http://schemas.microsoft.com/office/powerpoint/2010/main" val="77767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B3369-CB16-BC40-9221-9F9369276CA3}"/>
              </a:ext>
            </a:extLst>
          </p:cNvPr>
          <p:cNvSpPr>
            <a:spLocks noGrp="1"/>
          </p:cNvSpPr>
          <p:nvPr>
            <p:ph idx="1"/>
          </p:nvPr>
        </p:nvSpPr>
        <p:spPr>
          <a:xfrm>
            <a:off x="457200" y="1051034"/>
            <a:ext cx="7685037" cy="5412828"/>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Advantages:</a:t>
            </a:r>
          </a:p>
          <a:p>
            <a:pPr algn="just"/>
            <a:r>
              <a:rPr lang="en-US" dirty="0">
                <a:latin typeface="Times New Roman" panose="02020603050405020304" pitchFamily="18" charset="0"/>
                <a:cs typeface="Times New Roman" panose="02020603050405020304" pitchFamily="18" charset="0"/>
              </a:rPr>
              <a:t>The assumption that all features are independent makes naive bayes algorithm very fast compared to complicated algorithms. In some cases, speed is preferred over higher accuracy.</a:t>
            </a:r>
          </a:p>
          <a:p>
            <a:pPr algn="just"/>
            <a:r>
              <a:rPr lang="en-US" dirty="0">
                <a:latin typeface="Times New Roman" panose="02020603050405020304" pitchFamily="18" charset="0"/>
                <a:cs typeface="Times New Roman" panose="02020603050405020304" pitchFamily="18" charset="0"/>
              </a:rPr>
              <a:t>It is easy and fast to predict the class of the test data set. It also performs well in multi-class prediction.</a:t>
            </a:r>
          </a:p>
          <a:p>
            <a:pPr marL="0" indent="0" algn="just">
              <a:buNone/>
            </a:pPr>
            <a:r>
              <a:rPr lang="en-US" dirty="0">
                <a:latin typeface="Times New Roman" panose="02020603050405020304" pitchFamily="18" charset="0"/>
                <a:cs typeface="Times New Roman" panose="02020603050405020304" pitchFamily="18" charset="0"/>
              </a:rPr>
              <a:t>Disadvantages:</a:t>
            </a:r>
          </a:p>
          <a:p>
            <a:pPr algn="just"/>
            <a:r>
              <a:rPr lang="en-US" dirty="0">
                <a:latin typeface="Times New Roman" panose="02020603050405020304" pitchFamily="18" charset="0"/>
                <a:cs typeface="Times New Roman" panose="02020603050405020304" pitchFamily="18" charset="0"/>
              </a:rPr>
              <a:t>The assumption that all features are independent is not usually the case in real life so it makes naive bayes algorithm less accurate than complicated algorithms. Speed comes at a cost!</a:t>
            </a:r>
          </a:p>
          <a:p>
            <a:pPr algn="just"/>
            <a:r>
              <a:rPr lang="en-US" dirty="0">
                <a:latin typeface="Times New Roman" panose="02020603050405020304" pitchFamily="18" charset="0"/>
                <a:cs typeface="Times New Roman" panose="02020603050405020304" pitchFamily="18" charset="0"/>
              </a:rPr>
              <a:t>On the other side naive Bayes is also known as a bad estimator, so the probability outputs are not to be taken too seriously.</a:t>
            </a:r>
          </a:p>
          <a:p>
            <a:pPr marL="0" indent="0" algn="just">
              <a:buNone/>
            </a:pPr>
            <a:r>
              <a:rPr lang="en-US" dirty="0">
                <a:latin typeface="Times New Roman" panose="02020603050405020304" pitchFamily="18" charset="0"/>
                <a:cs typeface="Times New Roman" panose="02020603050405020304" pitchFamily="18" charset="0"/>
              </a:rPr>
              <a:t>Limitation:</a:t>
            </a:r>
          </a:p>
          <a:p>
            <a:r>
              <a:rPr lang="en-US" dirty="0">
                <a:latin typeface="Times New Roman" panose="02020603050405020304" pitchFamily="18" charset="0"/>
                <a:cs typeface="Times New Roman" panose="02020603050405020304" pitchFamily="18" charset="0"/>
              </a:rPr>
              <a:t>Naive Bayes is the assumption of independent predictors. In real life, it is almost impossible that we get a set of predictors which are completely independent.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67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59BF-250F-4542-AF88-9B7746371C9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C2C977D4-B50F-ED43-8D45-C36A422633C6}"/>
              </a:ext>
            </a:extLst>
          </p:cNvPr>
          <p:cNvSpPr>
            <a:spLocks noGrp="1"/>
          </p:cNvSpPr>
          <p:nvPr>
            <p:ph idx="1"/>
          </p:nvPr>
        </p:nvSpPr>
        <p:spPr>
          <a:xfrm>
            <a:off x="457200" y="2659116"/>
            <a:ext cx="7685037" cy="2333297"/>
          </a:xfrm>
        </p:spPr>
        <p:txBody>
          <a:bodyPr>
            <a:normAutofit lnSpcReduction="10000"/>
          </a:bodyPr>
          <a:lstStyle/>
          <a:p>
            <a:r>
              <a:rPr lang="en-US" dirty="0">
                <a:latin typeface="Times New Roman" panose="02020603050405020304" pitchFamily="18" charset="0"/>
                <a:cs typeface="Times New Roman" panose="02020603050405020304" pitchFamily="18" charset="0"/>
              </a:rPr>
              <a:t>Real time Prediction</a:t>
            </a:r>
          </a:p>
          <a:p>
            <a:r>
              <a:rPr lang="en-US" dirty="0">
                <a:latin typeface="Times New Roman" panose="02020603050405020304" pitchFamily="18" charset="0"/>
                <a:cs typeface="Times New Roman" panose="02020603050405020304" pitchFamily="18" charset="0"/>
              </a:rPr>
              <a:t>Multi class Prediction</a:t>
            </a:r>
          </a:p>
          <a:p>
            <a:r>
              <a:rPr lang="en-US" dirty="0">
                <a:latin typeface="Times New Roman" panose="02020603050405020304" pitchFamily="18" charset="0"/>
                <a:cs typeface="Times New Roman" panose="02020603050405020304" pitchFamily="18" charset="0"/>
              </a:rPr>
              <a:t>Text classification/ Spam Filtering/ Sentiment Analysis</a:t>
            </a:r>
          </a:p>
          <a:p>
            <a:r>
              <a:rPr lang="en-US" dirty="0">
                <a:latin typeface="Times New Roman" panose="02020603050405020304" pitchFamily="18" charset="0"/>
                <a:cs typeface="Times New Roman" panose="02020603050405020304" pitchFamily="18" charset="0"/>
              </a:rPr>
              <a:t>Recommendation System</a:t>
            </a:r>
          </a:p>
          <a:p>
            <a:r>
              <a:rPr lang="en-US" dirty="0">
                <a:latin typeface="Times New Roman" panose="02020603050405020304" pitchFamily="18" charset="0"/>
                <a:cs typeface="Times New Roman" panose="02020603050405020304" pitchFamily="18" charset="0"/>
              </a:rPr>
              <a:t>Credit Scoring</a:t>
            </a:r>
          </a:p>
          <a:p>
            <a:r>
              <a:rPr lang="en-US" dirty="0">
                <a:latin typeface="Times New Roman" panose="02020603050405020304" pitchFamily="18" charset="0"/>
                <a:cs typeface="Times New Roman" panose="02020603050405020304" pitchFamily="18" charset="0"/>
              </a:rPr>
              <a:t>Medical Data Classification</a:t>
            </a:r>
          </a:p>
        </p:txBody>
      </p:sp>
    </p:spTree>
    <p:extLst>
      <p:ext uri="{BB962C8B-B14F-4D97-AF65-F5344CB8AC3E}">
        <p14:creationId xmlns:p14="http://schemas.microsoft.com/office/powerpoint/2010/main" val="10710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F6E1-E4C5-8B41-B492-42F3D19A51F8}"/>
              </a:ext>
            </a:extLst>
          </p:cNvPr>
          <p:cNvSpPr>
            <a:spLocks noGrp="1"/>
          </p:cNvSpPr>
          <p:nvPr>
            <p:ph type="title"/>
          </p:nvPr>
        </p:nvSpPr>
        <p:spPr>
          <a:xfrm>
            <a:off x="457200" y="668050"/>
            <a:ext cx="7685037" cy="1066158"/>
          </a:xfrm>
        </p:spPr>
        <p:txBody>
          <a:bodyPr/>
          <a:lstStyle/>
          <a:p>
            <a:r>
              <a:rPr lang="en-IN" dirty="0">
                <a:latin typeface="Times New Roman" panose="02020603050405020304" pitchFamily="18" charset="0"/>
                <a:cs typeface="Times New Roman" panose="02020603050405020304" pitchFamily="18" charset="0"/>
              </a:rPr>
              <a:t> What is classification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408D91-A826-4C40-BF28-54360AAEF062}"/>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Classification algorithms in machine learning use input training data to predict the likelihood that subsequent data will fall into one of category.</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We use decision tree classifier for our Bachelor Degree Majors data set it is a supervised learning and its perfect for classification problems.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94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14B8-37EB-AB41-8796-3B03E403C77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About Decision Tree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A7EDA9-AD06-9D45-96B2-60A83C412C25}"/>
              </a:ext>
            </a:extLst>
          </p:cNvPr>
          <p:cNvSpPr>
            <a:spLocks noGrp="1"/>
          </p:cNvSpPr>
          <p:nvPr>
            <p:ph idx="1"/>
          </p:nvPr>
        </p:nvSpPr>
        <p:spPr>
          <a:xfrm>
            <a:off x="457200" y="2448909"/>
            <a:ext cx="7685037" cy="3728053"/>
          </a:xfrm>
        </p:spPr>
        <p:txBody>
          <a:bodyPr/>
          <a:lstStyle/>
          <a:p>
            <a:pPr marL="0" indent="0" algn="just">
              <a:buNone/>
            </a:pPr>
            <a:endParaRPr lang="en-IN" sz="1800"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 works like a flow chart, separating data points into two similar categories at a time from the tree trunk to branches then to leaves, where the categories become more finitely similar.</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A decision tree consists of two types of nodes</a:t>
            </a:r>
          </a:p>
          <a:p>
            <a:pPr marL="0" indent="0" algn="just">
              <a:buNone/>
            </a:pPr>
            <a:r>
              <a:rPr lang="en-IN" dirty="0">
                <a:latin typeface="Times New Roman" panose="02020603050405020304" pitchFamily="18" charset="0"/>
                <a:cs typeface="Times New Roman" panose="02020603050405020304" pitchFamily="18" charset="0"/>
              </a:rPr>
              <a:t>      -  Decision nodes</a:t>
            </a:r>
          </a:p>
          <a:p>
            <a:pPr marL="0" indent="0" algn="just">
              <a:buNone/>
            </a:pPr>
            <a:r>
              <a:rPr lang="en-IN" dirty="0">
                <a:latin typeface="Times New Roman" panose="02020603050405020304" pitchFamily="18" charset="0"/>
                <a:cs typeface="Times New Roman" panose="02020603050405020304" pitchFamily="18" charset="0"/>
              </a:rPr>
              <a:t>      -  End nodes or Leaf nodes</a:t>
            </a:r>
          </a:p>
          <a:p>
            <a:pPr marL="0" indent="0" algn="just">
              <a:buNone/>
            </a:pPr>
            <a:endParaRPr lang="en-IN"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83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8B20-B9A1-5A42-ACBB-FE4F43CEB90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 CART Algorithm</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614BF5-579F-1947-9368-9224F66F0FDF}"/>
              </a:ext>
            </a:extLst>
          </p:cNvPr>
          <p:cNvSpPr>
            <a:spLocks noGrp="1"/>
          </p:cNvSpPr>
          <p:nvPr>
            <p:ph idx="1"/>
          </p:nvPr>
        </p:nvSpPr>
        <p:spPr>
          <a:xfrm>
            <a:off x="457200" y="2406869"/>
            <a:ext cx="7685037" cy="3770094"/>
          </a:xfrm>
        </p:spPr>
        <p:txBody>
          <a:bodyPr/>
          <a:lstStyle/>
          <a:p>
            <a:r>
              <a:rPr lang="en-IN" dirty="0">
                <a:latin typeface="Times New Roman" panose="02020603050405020304" pitchFamily="18" charset="0"/>
                <a:cs typeface="Times New Roman" panose="02020603050405020304" pitchFamily="18" charset="0"/>
              </a:rPr>
              <a:t>Decision tree algorithm CART uses the Gini method to create split points.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CART is a binary tree build by splitting node into two child nodes repeatedly based on a threshold value of an attribute with the help of the Gini Index criterion. </a:t>
            </a:r>
          </a:p>
          <a:p>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supports Gini criteria in decision tree classifier for Gini Index and by default it takes Gini value, and it favours larger partitions also it is easy to implement.</a:t>
            </a:r>
          </a:p>
        </p:txBody>
      </p:sp>
    </p:spTree>
    <p:extLst>
      <p:ext uri="{BB962C8B-B14F-4D97-AF65-F5344CB8AC3E}">
        <p14:creationId xmlns:p14="http://schemas.microsoft.com/office/powerpoint/2010/main" val="358233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30E-6958-364F-BD3D-2C4D14EB6E2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 Calculating Gini</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82B054-2F22-0F4B-BC7C-846BF03BAAAE}"/>
              </a:ext>
            </a:extLst>
          </p:cNvPr>
          <p:cNvSpPr>
            <a:spLocks noGrp="1"/>
          </p:cNvSpPr>
          <p:nvPr>
            <p:ph idx="1"/>
          </p:nvPr>
        </p:nvSpPr>
        <p:spPr>
          <a:xfrm>
            <a:off x="457200" y="2406869"/>
            <a:ext cx="7685037" cy="3770094"/>
          </a:xfrm>
        </p:spPr>
        <p:txBody>
          <a:bodyPr/>
          <a:lstStyle/>
          <a:p>
            <a:pPr marL="0" indent="0" algn="just">
              <a:buNone/>
            </a:pPr>
            <a:r>
              <a:rPr lang="en-IN" dirty="0">
                <a:latin typeface="Times New Roman" panose="02020603050405020304" pitchFamily="18" charset="0"/>
                <a:cs typeface="Times New Roman" panose="02020603050405020304" pitchFamily="18" charset="0"/>
              </a:rPr>
              <a:t>Gini is calculated by subtracting the sum of the squared probabilities of each class from one</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More Gini Index = More Impure Class(1 Impure Class)</a:t>
            </a:r>
          </a:p>
          <a:p>
            <a:pPr algn="just"/>
            <a:r>
              <a:rPr lang="en-IN" dirty="0">
                <a:latin typeface="Times New Roman" panose="02020603050405020304" pitchFamily="18" charset="0"/>
                <a:cs typeface="Times New Roman" panose="02020603050405020304" pitchFamily="18" charset="0"/>
              </a:rPr>
              <a:t>Less Gini Index = More Pure Class</a:t>
            </a:r>
            <a:r>
              <a:rPr lang="en-IN" dirty="0">
                <a:solidFill>
                  <a:srgbClr val="273239"/>
                </a:solidFill>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Gini Index = 0(Pure class) i.e. Its a Leaf node and further Can't be Split.</a:t>
            </a:r>
            <a:endParaRPr lang="en-IN" dirty="0">
              <a:solidFill>
                <a:srgbClr val="3D4251"/>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19C03C-BFDA-F24D-8D4A-809F0F060509}"/>
              </a:ext>
            </a:extLst>
          </p:cNvPr>
          <p:cNvPicPr>
            <a:picLocks noChangeAspect="1"/>
          </p:cNvPicPr>
          <p:nvPr/>
        </p:nvPicPr>
        <p:blipFill>
          <a:blip r:embed="rId2"/>
          <a:stretch>
            <a:fillRect/>
          </a:stretch>
        </p:blipFill>
        <p:spPr>
          <a:xfrm>
            <a:off x="2464094" y="3166234"/>
            <a:ext cx="3671247" cy="1281422"/>
          </a:xfrm>
          <a:prstGeom prst="rect">
            <a:avLst/>
          </a:prstGeom>
        </p:spPr>
      </p:pic>
    </p:spTree>
    <p:extLst>
      <p:ext uri="{BB962C8B-B14F-4D97-AF65-F5344CB8AC3E}">
        <p14:creationId xmlns:p14="http://schemas.microsoft.com/office/powerpoint/2010/main" val="46158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43A9-370E-3642-82D1-A265C6446DB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F7A7312C-2714-A544-BA54-3C96E40F914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Visualization</a:t>
            </a:r>
          </a:p>
          <a:p>
            <a:r>
              <a:rPr lang="en-US" dirty="0">
                <a:latin typeface="Times New Roman" panose="02020603050405020304" pitchFamily="18" charset="0"/>
                <a:cs typeface="Times New Roman" panose="02020603050405020304" pitchFamily="18" charset="0"/>
              </a:rPr>
              <a:t>Machine Learning models applied on dataset are:</a:t>
            </a:r>
          </a:p>
          <a:p>
            <a:pPr lvl="1"/>
            <a:r>
              <a:rPr lang="en-US" dirty="0">
                <a:latin typeface="Times New Roman" panose="02020603050405020304" pitchFamily="18" charset="0"/>
                <a:cs typeface="Times New Roman" panose="02020603050405020304" pitchFamily="18" charset="0"/>
              </a:rPr>
              <a:t>Classification:</a:t>
            </a:r>
          </a:p>
          <a:p>
            <a:pPr lvl="2"/>
            <a:r>
              <a:rPr lang="en-US" dirty="0">
                <a:latin typeface="Times New Roman" panose="02020603050405020304" pitchFamily="18" charset="0"/>
                <a:cs typeface="Times New Roman" panose="02020603050405020304" pitchFamily="18" charset="0"/>
              </a:rPr>
              <a:t>Decision Tree</a:t>
            </a:r>
          </a:p>
          <a:p>
            <a:pPr lvl="2"/>
            <a:r>
              <a:rPr lang="en-US" dirty="0">
                <a:latin typeface="Times New Roman" panose="02020603050405020304" pitchFamily="18" charset="0"/>
                <a:cs typeface="Times New Roman" panose="02020603050405020304" pitchFamily="18" charset="0"/>
              </a:rPr>
              <a:t>Naive Bayes</a:t>
            </a:r>
          </a:p>
          <a:p>
            <a:pPr lvl="1"/>
            <a:r>
              <a:rPr lang="en-US" dirty="0">
                <a:latin typeface="Times New Roman" panose="02020603050405020304" pitchFamily="18" charset="0"/>
                <a:cs typeface="Times New Roman" panose="02020603050405020304" pitchFamily="18" charset="0"/>
              </a:rPr>
              <a:t>Clustering:</a:t>
            </a:r>
          </a:p>
          <a:p>
            <a:pPr lvl="2"/>
            <a:r>
              <a:rPr lang="en-US" dirty="0">
                <a:latin typeface="Times New Roman" panose="02020603050405020304" pitchFamily="18" charset="0"/>
                <a:cs typeface="Times New Roman" panose="02020603050405020304" pitchFamily="18" charset="0"/>
              </a:rPr>
              <a:t>K-Means</a:t>
            </a:r>
          </a:p>
          <a:p>
            <a:pPr lvl="1"/>
            <a:r>
              <a:rPr lang="en-US" dirty="0">
                <a:latin typeface="Times New Roman" panose="02020603050405020304" pitchFamily="18" charset="0"/>
                <a:cs typeface="Times New Roman" panose="02020603050405020304" pitchFamily="18" charset="0"/>
              </a:rPr>
              <a:t>Regression:</a:t>
            </a:r>
          </a:p>
          <a:p>
            <a:pPr lvl="2"/>
            <a:r>
              <a:rPr lang="en-US" dirty="0">
                <a:latin typeface="Times New Roman" panose="02020603050405020304" pitchFamily="18" charset="0"/>
                <a:cs typeface="Times New Roman" panose="02020603050405020304" pitchFamily="18" charset="0"/>
              </a:rPr>
              <a:t>Logistic Regression</a:t>
            </a:r>
          </a:p>
          <a:p>
            <a:r>
              <a:rPr lang="en-US"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3475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858A-E670-8C44-9719-10D25D1E5D73}"/>
              </a:ext>
            </a:extLst>
          </p:cNvPr>
          <p:cNvSpPr>
            <a:spLocks noGrp="1"/>
          </p:cNvSpPr>
          <p:nvPr>
            <p:ph type="title"/>
          </p:nvPr>
        </p:nvSpPr>
        <p:spPr>
          <a:xfrm>
            <a:off x="457200" y="668050"/>
            <a:ext cx="7685037" cy="1139730"/>
          </a:xfrm>
        </p:spPr>
        <p:txBody>
          <a:bodyPr/>
          <a:lstStyle/>
          <a:p>
            <a:r>
              <a:rPr lang="en-IN" dirty="0">
                <a:latin typeface="Times New Roman" panose="02020603050405020304" pitchFamily="18" charset="0"/>
                <a:cs typeface="Times New Roman" panose="02020603050405020304" pitchFamily="18" charset="0"/>
              </a:rPr>
              <a:t>Accuracy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862DE6-B9FC-AF44-A8F7-974E8B954FE3}"/>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We applied decision tree classifier on the Bachelor Degree Majors  data set of accuracy is 86.1% and Depth of decision tree is 7.</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7ACE7D-0879-4C40-B0E5-3ABA60A355C2}"/>
              </a:ext>
            </a:extLst>
          </p:cNvPr>
          <p:cNvPicPr>
            <a:picLocks noChangeAspect="1"/>
          </p:cNvPicPr>
          <p:nvPr/>
        </p:nvPicPr>
        <p:blipFill>
          <a:blip r:embed="rId2"/>
          <a:stretch>
            <a:fillRect/>
          </a:stretch>
        </p:blipFill>
        <p:spPr>
          <a:xfrm>
            <a:off x="889006" y="3429000"/>
            <a:ext cx="7703083" cy="1458310"/>
          </a:xfrm>
          <a:prstGeom prst="rect">
            <a:avLst/>
          </a:prstGeom>
        </p:spPr>
      </p:pic>
    </p:spTree>
    <p:extLst>
      <p:ext uri="{BB962C8B-B14F-4D97-AF65-F5344CB8AC3E}">
        <p14:creationId xmlns:p14="http://schemas.microsoft.com/office/powerpoint/2010/main" val="398586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B705-2499-0F47-917B-2B1F842F86E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Clustering</a:t>
            </a:r>
          </a:p>
        </p:txBody>
      </p:sp>
      <p:sp>
        <p:nvSpPr>
          <p:cNvPr id="3" name="Content Placeholder 2">
            <a:extLst>
              <a:ext uri="{FF2B5EF4-FFF2-40B4-BE49-F238E27FC236}">
                <a16:creationId xmlns:a16="http://schemas.microsoft.com/office/drawing/2014/main" id="{2917DDEA-4FBE-B64B-BAE9-96FA7DBCFC73}"/>
              </a:ext>
            </a:extLst>
          </p:cNvPr>
          <p:cNvSpPr>
            <a:spLocks noGrp="1"/>
          </p:cNvSpPr>
          <p:nvPr>
            <p:ph idx="1"/>
          </p:nvPr>
        </p:nvSpPr>
        <p:spPr>
          <a:xfrm>
            <a:off x="457200" y="2291255"/>
            <a:ext cx="7685037" cy="3885708"/>
          </a:xfrm>
        </p:spPr>
        <p:txBody>
          <a:bodyPr/>
          <a:lstStyle/>
          <a:p>
            <a:pPr algn="just"/>
            <a:r>
              <a:rPr lang="en-US" dirty="0">
                <a:latin typeface="Times New Roman" panose="02020603050405020304" pitchFamily="18" charset="0"/>
                <a:cs typeface="Times New Roman" panose="02020603050405020304" pitchFamily="18" charset="0"/>
              </a:rPr>
              <a:t>Clustering refers to the process of automatically grouping together data points with similar characteristics and assigning them to “clusters.” Some use cases for clustering include: Recommender systems (grouping together users with similar viewing patterns on Netflix, in order to recommend similar content).</a:t>
            </a:r>
          </a:p>
          <a:p>
            <a:pPr marL="0" indent="0" algn="just">
              <a:buNone/>
            </a:pPr>
            <a:endParaRPr lang="en-IN"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AC9FB2-C67F-C940-8B9D-33D2F2140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872" y="4017125"/>
            <a:ext cx="4591691" cy="2086266"/>
          </a:xfrm>
          <a:prstGeom prst="rect">
            <a:avLst/>
          </a:prstGeom>
        </p:spPr>
      </p:pic>
    </p:spTree>
    <p:extLst>
      <p:ext uri="{BB962C8B-B14F-4D97-AF65-F5344CB8AC3E}">
        <p14:creationId xmlns:p14="http://schemas.microsoft.com/office/powerpoint/2010/main" val="348546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2996-91F0-CF40-8811-6037D2FCCA0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K-Means </a:t>
            </a:r>
          </a:p>
        </p:txBody>
      </p:sp>
      <p:sp>
        <p:nvSpPr>
          <p:cNvPr id="3" name="Content Placeholder 2">
            <a:extLst>
              <a:ext uri="{FF2B5EF4-FFF2-40B4-BE49-F238E27FC236}">
                <a16:creationId xmlns:a16="http://schemas.microsoft.com/office/drawing/2014/main" id="{99205B78-13D6-DE4F-968B-0173D68D55E1}"/>
              </a:ext>
            </a:extLst>
          </p:cNvPr>
          <p:cNvSpPr>
            <a:spLocks noGrp="1"/>
          </p:cNvSpPr>
          <p:nvPr>
            <p:ph idx="1"/>
          </p:nvPr>
        </p:nvSpPr>
        <p:spPr>
          <a:xfrm>
            <a:off x="457200" y="2270233"/>
            <a:ext cx="7685037" cy="3906729"/>
          </a:xfrm>
        </p:spPr>
        <p:txBody>
          <a:bodyPr/>
          <a:lstStyle/>
          <a:p>
            <a:r>
              <a:rPr lang="en-US" dirty="0">
                <a:latin typeface="Times New Roman" panose="02020603050405020304" pitchFamily="18" charset="0"/>
                <a:cs typeface="Times New Roman" panose="02020603050405020304" pitchFamily="18" charset="0"/>
              </a:rPr>
              <a:t>K-Means is a method that aims to partition </a:t>
            </a:r>
            <a:r>
              <a:rPr lang="en-US" dirty="0">
                <a:latin typeface="Times New Roman" panose="02020603050405020304" pitchFamily="18" charset="0"/>
                <a:ea typeface="Helvetica"/>
                <a:cs typeface="Times New Roman" panose="02020603050405020304" pitchFamily="18" charset="0"/>
                <a:sym typeface="Helvetica"/>
              </a:rPr>
              <a:t>’n’</a:t>
            </a:r>
            <a:r>
              <a:rPr lang="en-US" dirty="0">
                <a:latin typeface="Times New Roman" panose="02020603050405020304" pitchFamily="18" charset="0"/>
                <a:cs typeface="Times New Roman" panose="02020603050405020304" pitchFamily="18" charset="0"/>
              </a:rPr>
              <a:t> observations into </a:t>
            </a:r>
            <a:r>
              <a:rPr lang="en-US" dirty="0">
                <a:latin typeface="Times New Roman" panose="02020603050405020304" pitchFamily="18" charset="0"/>
                <a:ea typeface="Helvetica"/>
                <a:cs typeface="Times New Roman" panose="02020603050405020304" pitchFamily="18" charset="0"/>
                <a:sym typeface="Helvetica"/>
              </a:rPr>
              <a:t>‘k’</a:t>
            </a:r>
            <a:r>
              <a:rPr lang="en-US" dirty="0">
                <a:latin typeface="Times New Roman" panose="02020603050405020304" pitchFamily="18" charset="0"/>
                <a:cs typeface="Times New Roman" panose="02020603050405020304" pitchFamily="18" charset="0"/>
              </a:rPr>
              <a:t> clusters in which each observation belongs to the cluster with the nearest mean.</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k-means.png" descr="k-means.png">
            <a:extLst>
              <a:ext uri="{FF2B5EF4-FFF2-40B4-BE49-F238E27FC236}">
                <a16:creationId xmlns:a16="http://schemas.microsoft.com/office/drawing/2014/main" id="{A4AC647B-4F9B-0946-B857-D430F868B419}"/>
              </a:ext>
            </a:extLst>
          </p:cNvPr>
          <p:cNvPicPr>
            <a:picLocks/>
          </p:cNvPicPr>
          <p:nvPr/>
        </p:nvPicPr>
        <p:blipFill>
          <a:blip r:embed="rId2"/>
          <a:stretch>
            <a:fillRect/>
          </a:stretch>
        </p:blipFill>
        <p:spPr>
          <a:xfrm>
            <a:off x="782825" y="3429000"/>
            <a:ext cx="7033785" cy="2936543"/>
          </a:xfrm>
          <a:prstGeom prst="rect">
            <a:avLst/>
          </a:prstGeom>
          <a:ln w="12700">
            <a:miter lim="400000"/>
          </a:ln>
        </p:spPr>
      </p:pic>
    </p:spTree>
    <p:extLst>
      <p:ext uri="{BB962C8B-B14F-4D97-AF65-F5344CB8AC3E}">
        <p14:creationId xmlns:p14="http://schemas.microsoft.com/office/powerpoint/2010/main" val="12696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D4DF-832D-0345-8C61-8406FBCA0B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Plotting</a:t>
            </a:r>
          </a:p>
        </p:txBody>
      </p:sp>
      <p:sp>
        <p:nvSpPr>
          <p:cNvPr id="3" name="Content Placeholder 2">
            <a:extLst>
              <a:ext uri="{FF2B5EF4-FFF2-40B4-BE49-F238E27FC236}">
                <a16:creationId xmlns:a16="http://schemas.microsoft.com/office/drawing/2014/main" id="{A7F81EBD-23E3-AC4C-90C8-B68C68546FC9}"/>
              </a:ext>
            </a:extLst>
          </p:cNvPr>
          <p:cNvSpPr>
            <a:spLocks noGrp="1"/>
          </p:cNvSpPr>
          <p:nvPr>
            <p:ph idx="1"/>
          </p:nvPr>
        </p:nvSpPr>
        <p:spPr>
          <a:xfrm>
            <a:off x="457200" y="2270233"/>
            <a:ext cx="7685037" cy="3906729"/>
          </a:xfrm>
        </p:spPr>
        <p:txBody>
          <a:bodyPr/>
          <a:lstStyle/>
          <a:p>
            <a:r>
              <a:rPr lang="en-US" dirty="0">
                <a:latin typeface="Times New Roman" panose="02020603050405020304" pitchFamily="18" charset="0"/>
                <a:cs typeface="Times New Roman" panose="02020603050405020304" pitchFamily="18" charset="0"/>
              </a:rPr>
              <a:t>A histogram is a bar graph-like representation of data that buckets a range of outcomes into columns along the x-axis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E4CB01E-7EA1-714B-BF80-3F9DF9C2E587}"/>
              </a:ext>
            </a:extLst>
          </p:cNvPr>
          <p:cNvSpPr/>
          <p:nvPr/>
        </p:nvSpPr>
        <p:spPr>
          <a:xfrm>
            <a:off x="1333231" y="5914657"/>
            <a:ext cx="593297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To summarize discrete or continuous data we used Histogram </a:t>
            </a:r>
            <a:endParaRPr lang="en-IN" dirty="0">
              <a:latin typeface="Times New Roman" panose="02020603050405020304" pitchFamily="18" charset="0"/>
              <a:cs typeface="Times New Roman" panose="02020603050405020304" pitchFamily="18" charset="0"/>
            </a:endParaRPr>
          </a:p>
        </p:txBody>
      </p:sp>
      <p:pic>
        <p:nvPicPr>
          <p:cNvPr id="9" name="Picture 8" descr="Chart, histogram&#10;&#10;Description automatically generated">
            <a:extLst>
              <a:ext uri="{FF2B5EF4-FFF2-40B4-BE49-F238E27FC236}">
                <a16:creationId xmlns:a16="http://schemas.microsoft.com/office/drawing/2014/main" id="{CE198522-5028-B946-A7A3-5A1E2E5E78EE}"/>
              </a:ext>
            </a:extLst>
          </p:cNvPr>
          <p:cNvPicPr>
            <a:picLocks noChangeAspect="1"/>
          </p:cNvPicPr>
          <p:nvPr/>
        </p:nvPicPr>
        <p:blipFill>
          <a:blip r:embed="rId2"/>
          <a:stretch>
            <a:fillRect/>
          </a:stretch>
        </p:blipFill>
        <p:spPr>
          <a:xfrm>
            <a:off x="2616638" y="3074386"/>
            <a:ext cx="3784600" cy="2616200"/>
          </a:xfrm>
          <a:prstGeom prst="rect">
            <a:avLst/>
          </a:prstGeom>
        </p:spPr>
      </p:pic>
    </p:spTree>
    <p:extLst>
      <p:ext uri="{BB962C8B-B14F-4D97-AF65-F5344CB8AC3E}">
        <p14:creationId xmlns:p14="http://schemas.microsoft.com/office/powerpoint/2010/main" val="229623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4B1-2382-FE44-AB9E-5BAF000DB9CE}"/>
              </a:ext>
            </a:extLst>
          </p:cNvPr>
          <p:cNvSpPr>
            <a:spLocks noGrp="1"/>
          </p:cNvSpPr>
          <p:nvPr>
            <p:ph type="title"/>
          </p:nvPr>
        </p:nvSpPr>
        <p:spPr>
          <a:xfrm>
            <a:off x="457200" y="668050"/>
            <a:ext cx="7685037" cy="1118710"/>
          </a:xfrm>
        </p:spPr>
        <p:txBody>
          <a:bodyPr>
            <a:normAutofit fontScale="90000"/>
          </a:bodyPr>
          <a:lstStyle/>
          <a:p>
            <a:r>
              <a:rPr lang="en-US" dirty="0">
                <a:latin typeface="Times New Roman" panose="02020603050405020304" pitchFamily="18" charset="0"/>
                <a:cs typeface="Times New Roman" panose="02020603050405020304" pitchFamily="18" charset="0"/>
              </a:rPr>
              <a:t>2D scatter plot for all clusters based on PCA algorithm</a:t>
            </a:r>
          </a:p>
        </p:txBody>
      </p:sp>
      <p:sp>
        <p:nvSpPr>
          <p:cNvPr id="3" name="Content Placeholder 2">
            <a:extLst>
              <a:ext uri="{FF2B5EF4-FFF2-40B4-BE49-F238E27FC236}">
                <a16:creationId xmlns:a16="http://schemas.microsoft.com/office/drawing/2014/main" id="{4ECD9362-09E8-EA49-A686-5287EEE5BD9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VISUALISING THE CLUSTERS USING SCATTER PLOT</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1D46D3C0-7A8C-DD47-882D-78BE028A3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94" y="2650438"/>
            <a:ext cx="7568943" cy="4078224"/>
          </a:xfrm>
          <a:prstGeom prst="rect">
            <a:avLst/>
          </a:prstGeom>
        </p:spPr>
      </p:pic>
    </p:spTree>
    <p:extLst>
      <p:ext uri="{BB962C8B-B14F-4D97-AF65-F5344CB8AC3E}">
        <p14:creationId xmlns:p14="http://schemas.microsoft.com/office/powerpoint/2010/main" val="426408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10410-5CE2-CD49-A9DC-9CEA1B56B169}"/>
              </a:ext>
            </a:extLst>
          </p:cNvPr>
          <p:cNvSpPr>
            <a:spLocks noGrp="1"/>
          </p:cNvSpPr>
          <p:nvPr>
            <p:ph idx="1"/>
          </p:nvPr>
        </p:nvSpPr>
        <p:spPr>
          <a:xfrm>
            <a:off x="457200" y="903890"/>
            <a:ext cx="7685037" cy="5273073"/>
          </a:xfrm>
        </p:spPr>
        <p:txBody>
          <a:bodyPr/>
          <a:lstStyle/>
          <a:p>
            <a:r>
              <a:rPr lang="en-US" dirty="0">
                <a:latin typeface="Times New Roman" panose="02020603050405020304" pitchFamily="18" charset="0"/>
                <a:cs typeface="Times New Roman" panose="02020603050405020304" pitchFamily="18" charset="0"/>
              </a:rPr>
              <a:t>Plotted centroid for all the clusters</a:t>
            </a:r>
          </a:p>
          <a:p>
            <a:r>
              <a:rPr lang="en-US" dirty="0">
                <a:latin typeface="Times New Roman" panose="02020603050405020304" pitchFamily="18" charset="0"/>
                <a:cs typeface="Times New Roman" panose="02020603050405020304" pitchFamily="18" charset="0"/>
              </a:rPr>
              <a:t>The Centroid only for one cluster</a:t>
            </a:r>
          </a:p>
          <a:p>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85D42DF0-EC70-184F-A66E-E4D3BF4C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08" y="2124372"/>
            <a:ext cx="7683690" cy="3829738"/>
          </a:xfrm>
          <a:prstGeom prst="rect">
            <a:avLst/>
          </a:prstGeom>
        </p:spPr>
      </p:pic>
    </p:spTree>
    <p:extLst>
      <p:ext uri="{BB962C8B-B14F-4D97-AF65-F5344CB8AC3E}">
        <p14:creationId xmlns:p14="http://schemas.microsoft.com/office/powerpoint/2010/main" val="410500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57ACDE-0D01-7A44-98B9-FD33BB016FC1}"/>
              </a:ext>
            </a:extLst>
          </p:cNvPr>
          <p:cNvSpPr>
            <a:spLocks noGrp="1"/>
          </p:cNvSpPr>
          <p:nvPr>
            <p:ph type="title"/>
          </p:nvPr>
        </p:nvSpPr>
        <p:spPr>
          <a:xfrm>
            <a:off x="446690" y="689071"/>
            <a:ext cx="7685037" cy="593192"/>
          </a:xfrm>
        </p:spPr>
        <p:txBody>
          <a:bodyPr>
            <a:normAutofit fontScale="90000"/>
          </a:bodyPr>
          <a:lstStyle/>
          <a:p>
            <a:r>
              <a:rPr lang="en-US" dirty="0">
                <a:latin typeface="Times New Roman" panose="02020603050405020304" pitchFamily="18" charset="0"/>
                <a:cs typeface="Times New Roman" panose="02020603050405020304" pitchFamily="18" charset="0"/>
              </a:rPr>
              <a:t>Advantages</a:t>
            </a:r>
          </a:p>
        </p:txBody>
      </p:sp>
      <p:sp>
        <p:nvSpPr>
          <p:cNvPr id="5" name="Content Placeholder 2">
            <a:extLst>
              <a:ext uri="{FF2B5EF4-FFF2-40B4-BE49-F238E27FC236}">
                <a16:creationId xmlns:a16="http://schemas.microsoft.com/office/drawing/2014/main" id="{DE39E1E4-7837-7946-8720-2A6B97A8CDCB}"/>
              </a:ext>
            </a:extLst>
          </p:cNvPr>
          <p:cNvSpPr>
            <a:spLocks noGrp="1"/>
          </p:cNvSpPr>
          <p:nvPr>
            <p:ph idx="1"/>
          </p:nvPr>
        </p:nvSpPr>
        <p:spPr>
          <a:xfrm>
            <a:off x="446690" y="1516760"/>
            <a:ext cx="7685037" cy="1594302"/>
          </a:xfrm>
        </p:spPr>
        <p:txBody>
          <a:bodyPr/>
          <a:lstStyle/>
          <a:p>
            <a:r>
              <a:rPr lang="en-US" dirty="0">
                <a:latin typeface="Times New Roman" panose="02020603050405020304" pitchFamily="18" charset="0"/>
                <a:cs typeface="Times New Roman" panose="02020603050405020304" pitchFamily="18" charset="0"/>
              </a:rPr>
              <a:t>Easy and </a:t>
            </a:r>
            <a:r>
              <a:rPr lang="en-IN" dirty="0">
                <a:latin typeface="Times New Roman" panose="02020603050405020304" pitchFamily="18" charset="0"/>
                <a:cs typeface="Times New Roman" panose="02020603050405020304" pitchFamily="18" charset="0"/>
              </a:rPr>
              <a:t> simple to implement</a:t>
            </a:r>
          </a:p>
          <a:p>
            <a:r>
              <a:rPr lang="en-US" dirty="0">
                <a:latin typeface="Times New Roman" panose="02020603050405020304" pitchFamily="18" charset="0"/>
                <a:cs typeface="Times New Roman" panose="02020603050405020304" pitchFamily="18" charset="0"/>
              </a:rPr>
              <a:t>Generalizes to clusters of different shapes and sizes, such as elliptical clusters</a:t>
            </a:r>
            <a:endParaRPr lang="en-IN"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11A5BC0-7051-DD41-9AAB-D09A05BB185B}"/>
              </a:ext>
            </a:extLst>
          </p:cNvPr>
          <p:cNvSpPr txBox="1">
            <a:spLocks/>
          </p:cNvSpPr>
          <p:nvPr/>
        </p:nvSpPr>
        <p:spPr>
          <a:xfrm>
            <a:off x="446690" y="3450021"/>
            <a:ext cx="7685037" cy="59319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Disadvantages</a:t>
            </a:r>
          </a:p>
        </p:txBody>
      </p:sp>
      <p:sp>
        <p:nvSpPr>
          <p:cNvPr id="7" name="Content Placeholder 2">
            <a:extLst>
              <a:ext uri="{FF2B5EF4-FFF2-40B4-BE49-F238E27FC236}">
                <a16:creationId xmlns:a16="http://schemas.microsoft.com/office/drawing/2014/main" id="{1F930817-ADA8-EB43-8185-929E5DD3FD77}"/>
              </a:ext>
            </a:extLst>
          </p:cNvPr>
          <p:cNvSpPr txBox="1">
            <a:spLocks/>
          </p:cNvSpPr>
          <p:nvPr/>
        </p:nvSpPr>
        <p:spPr>
          <a:xfrm>
            <a:off x="446690" y="4277710"/>
            <a:ext cx="7685037" cy="1289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Choosing k manually</a:t>
            </a:r>
          </a:p>
          <a:p>
            <a:r>
              <a:rPr lang="en-US" dirty="0">
                <a:latin typeface="Times New Roman" panose="02020603050405020304" pitchFamily="18" charset="0"/>
                <a:cs typeface="Times New Roman" panose="02020603050405020304" pitchFamily="18" charset="0"/>
              </a:rPr>
              <a:t>Being dependent on initial values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594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9C47-A105-A848-87FD-4CFD26784DC5}"/>
              </a:ext>
            </a:extLst>
          </p:cNvPr>
          <p:cNvSpPr>
            <a:spLocks noGrp="1"/>
          </p:cNvSpPr>
          <p:nvPr>
            <p:ph type="title"/>
          </p:nvPr>
        </p:nvSpPr>
        <p:spPr>
          <a:xfrm>
            <a:off x="457200" y="668049"/>
            <a:ext cx="7685037" cy="803399"/>
          </a:xfrm>
        </p:spPr>
        <p:txBody>
          <a:bodyPr>
            <a:normAutofit fontScale="90000"/>
          </a:bodyPr>
          <a:lstStyle/>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Logistic Regression</a:t>
            </a:r>
          </a:p>
        </p:txBody>
      </p:sp>
      <p:sp>
        <p:nvSpPr>
          <p:cNvPr id="3" name="Content Placeholder 2">
            <a:extLst>
              <a:ext uri="{FF2B5EF4-FFF2-40B4-BE49-F238E27FC236}">
                <a16:creationId xmlns:a16="http://schemas.microsoft.com/office/drawing/2014/main" id="{69ACE7FE-3C84-1040-929F-3B236D24ED2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Regression analysis is a process of predicting a dependent variable from one or more independent variables.</a:t>
            </a:r>
          </a:p>
          <a:p>
            <a:pPr algn="just"/>
            <a:r>
              <a:rPr lang="en-US" dirty="0">
                <a:latin typeface="Times New Roman" panose="02020603050405020304" pitchFamily="18" charset="0"/>
                <a:cs typeface="Times New Roman" panose="02020603050405020304" pitchFamily="18" charset="0"/>
              </a:rPr>
              <a:t>We applied Logistic Regression to our dataset. Logistic Regression is best to apply when the dependent variable is binary such as pass-fail, win-lose, alive-dead, healthy-sick, yes-no.</a:t>
            </a:r>
          </a:p>
          <a:p>
            <a:pPr algn="just"/>
            <a:r>
              <a:rPr lang="en-US" dirty="0">
                <a:latin typeface="Times New Roman" panose="02020603050405020304" pitchFamily="18" charset="0"/>
                <a:cs typeface="Times New Roman" panose="02020603050405020304" pitchFamily="18" charset="0"/>
              </a:rPr>
              <a:t>Here We used it to predict whether the Bachelors Degree Holders are Male or Female.</a:t>
            </a:r>
          </a:p>
        </p:txBody>
      </p:sp>
    </p:spTree>
    <p:extLst>
      <p:ext uri="{BB962C8B-B14F-4D97-AF65-F5344CB8AC3E}">
        <p14:creationId xmlns:p14="http://schemas.microsoft.com/office/powerpoint/2010/main" val="4163421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DB2B-6604-B946-A432-7A3223F5C80E}"/>
              </a:ext>
            </a:extLst>
          </p:cNvPr>
          <p:cNvSpPr>
            <a:spLocks noGrp="1"/>
          </p:cNvSpPr>
          <p:nvPr>
            <p:ph type="title"/>
          </p:nvPr>
        </p:nvSpPr>
        <p:spPr>
          <a:xfrm>
            <a:off x="457149" y="269424"/>
            <a:ext cx="7685037" cy="1149474"/>
          </a:xfrm>
        </p:spPr>
        <p:txBody>
          <a:bodyPr/>
          <a:lstStyle/>
          <a:p>
            <a:r>
              <a:rPr lang="en-US" dirty="0">
                <a:latin typeface="Times New Roman" panose="02020603050405020304" pitchFamily="18" charset="0"/>
                <a:cs typeface="Times New Roman" panose="02020603050405020304" pitchFamily="18" charset="0"/>
              </a:rPr>
              <a:t>Raw Data</a:t>
            </a:r>
          </a:p>
        </p:txBody>
      </p:sp>
      <p:pic>
        <p:nvPicPr>
          <p:cNvPr id="7" name="Content Placeholder 6" descr="Table&#10;&#10;Description automatically generated">
            <a:extLst>
              <a:ext uri="{FF2B5EF4-FFF2-40B4-BE49-F238E27FC236}">
                <a16:creationId xmlns:a16="http://schemas.microsoft.com/office/drawing/2014/main" id="{115AFBBF-B2AE-9A45-8512-2E1FB601A04A}"/>
              </a:ext>
            </a:extLst>
          </p:cNvPr>
          <p:cNvPicPr>
            <a:picLocks noGrp="1" noChangeAspect="1"/>
          </p:cNvPicPr>
          <p:nvPr>
            <p:ph idx="1"/>
          </p:nvPr>
        </p:nvPicPr>
        <p:blipFill>
          <a:blip r:embed="rId2"/>
          <a:stretch>
            <a:fillRect/>
          </a:stretch>
        </p:blipFill>
        <p:spPr>
          <a:xfrm>
            <a:off x="291541" y="1594986"/>
            <a:ext cx="8810417" cy="4763773"/>
          </a:xfrm>
        </p:spPr>
      </p:pic>
    </p:spTree>
    <p:extLst>
      <p:ext uri="{BB962C8B-B14F-4D97-AF65-F5344CB8AC3E}">
        <p14:creationId xmlns:p14="http://schemas.microsoft.com/office/powerpoint/2010/main" val="305562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8579-9879-6C4C-A373-F0851D841CF5}"/>
              </a:ext>
            </a:extLst>
          </p:cNvPr>
          <p:cNvSpPr>
            <a:spLocks noGrp="1"/>
          </p:cNvSpPr>
          <p:nvPr>
            <p:ph type="title"/>
          </p:nvPr>
        </p:nvSpPr>
        <p:spPr>
          <a:xfrm>
            <a:off x="457149" y="244580"/>
            <a:ext cx="7685037" cy="880027"/>
          </a:xfrm>
        </p:spPr>
        <p:txBody>
          <a:bodyPr/>
          <a:lstStyle/>
          <a:p>
            <a:r>
              <a:rPr lang="en-US" dirty="0">
                <a:latin typeface="Times New Roman" panose="02020603050405020304" pitchFamily="18" charset="0"/>
                <a:cs typeface="Times New Roman" panose="02020603050405020304" pitchFamily="18" charset="0"/>
              </a:rPr>
              <a:t>Data Preprocessing</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B962C56-F074-A04E-B5B7-2D5106DD7E3E}"/>
              </a:ext>
            </a:extLst>
          </p:cNvPr>
          <p:cNvPicPr>
            <a:picLocks noGrp="1" noChangeAspect="1"/>
          </p:cNvPicPr>
          <p:nvPr>
            <p:ph idx="1"/>
          </p:nvPr>
        </p:nvPicPr>
        <p:blipFill>
          <a:blip r:embed="rId2"/>
          <a:stretch>
            <a:fillRect/>
          </a:stretch>
        </p:blipFill>
        <p:spPr>
          <a:xfrm>
            <a:off x="457149" y="1257822"/>
            <a:ext cx="7685088" cy="2902009"/>
          </a:xfrm>
        </p:spPr>
      </p:pic>
      <p:pic>
        <p:nvPicPr>
          <p:cNvPr id="7" name="Picture 6" descr="Text&#10;&#10;Description automatically generated with medium confidence">
            <a:extLst>
              <a:ext uri="{FF2B5EF4-FFF2-40B4-BE49-F238E27FC236}">
                <a16:creationId xmlns:a16="http://schemas.microsoft.com/office/drawing/2014/main" id="{DD8C26E6-8334-3246-9E57-2CF69D6F3861}"/>
              </a:ext>
            </a:extLst>
          </p:cNvPr>
          <p:cNvPicPr>
            <a:picLocks noChangeAspect="1"/>
          </p:cNvPicPr>
          <p:nvPr/>
        </p:nvPicPr>
        <p:blipFill>
          <a:blip r:embed="rId3"/>
          <a:stretch>
            <a:fillRect/>
          </a:stretch>
        </p:blipFill>
        <p:spPr>
          <a:xfrm>
            <a:off x="457149" y="4364780"/>
            <a:ext cx="11430052" cy="2074973"/>
          </a:xfrm>
          <a:prstGeom prst="rect">
            <a:avLst/>
          </a:prstGeom>
        </p:spPr>
      </p:pic>
    </p:spTree>
    <p:extLst>
      <p:ext uri="{BB962C8B-B14F-4D97-AF65-F5344CB8AC3E}">
        <p14:creationId xmlns:p14="http://schemas.microsoft.com/office/powerpoint/2010/main" val="23959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0" name="Group 29">
            <a:extLst>
              <a:ext uri="{FF2B5EF4-FFF2-40B4-BE49-F238E27FC236}">
                <a16:creationId xmlns:a16="http://schemas.microsoft.com/office/drawing/2014/main" id="{1C12850C-EF14-4106-A11F-48C4BA40AC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31143" y="0"/>
            <a:ext cx="9960857" cy="6836857"/>
            <a:chOff x="2189580" y="0"/>
            <a:chExt cx="9960857" cy="6836857"/>
          </a:xfrm>
        </p:grpSpPr>
        <p:sp>
          <p:nvSpPr>
            <p:cNvPr id="31" name="Graphic 9">
              <a:extLst>
                <a:ext uri="{FF2B5EF4-FFF2-40B4-BE49-F238E27FC236}">
                  <a16:creationId xmlns:a16="http://schemas.microsoft.com/office/drawing/2014/main" id="{1D73543B-AFB9-417A-B636-13EFA6B58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15718" y="1723281"/>
              <a:ext cx="5113576" cy="51135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2" name="Graphic 18">
              <a:extLst>
                <a:ext uri="{FF2B5EF4-FFF2-40B4-BE49-F238E27FC236}">
                  <a16:creationId xmlns:a16="http://schemas.microsoft.com/office/drawing/2014/main" id="{7706CBA2-68DA-4EEA-8553-1E2DEA3A7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007460">
              <a:off x="8912226" y="21507"/>
              <a:ext cx="958174" cy="146030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3" name="Oval 32">
              <a:extLst>
                <a:ext uri="{FF2B5EF4-FFF2-40B4-BE49-F238E27FC236}">
                  <a16:creationId xmlns:a16="http://schemas.microsoft.com/office/drawing/2014/main" id="{359CEB65-181C-4A08-84C1-900DD539A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46265" y="1054209"/>
              <a:ext cx="296462" cy="296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D739CE8-0044-4E29-A3E2-4A660BD2E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0326" y="0"/>
              <a:ext cx="1610111" cy="2327087"/>
            </a:xfrm>
            <a:custGeom>
              <a:avLst/>
              <a:gdLst>
                <a:gd name="connsiteX0" fmla="*/ 0 w 1610111"/>
                <a:gd name="connsiteY0" fmla="*/ 0 h 2327087"/>
                <a:gd name="connsiteX1" fmla="*/ 1610111 w 1610111"/>
                <a:gd name="connsiteY1" fmla="*/ 0 h 2327087"/>
                <a:gd name="connsiteX2" fmla="*/ 1610111 w 1610111"/>
                <a:gd name="connsiteY2" fmla="*/ 2324325 h 2327087"/>
                <a:gd name="connsiteX3" fmla="*/ 1606169 w 1610111"/>
                <a:gd name="connsiteY3" fmla="*/ 2327087 h 2327087"/>
                <a:gd name="connsiteX4" fmla="*/ 8368 w 1610111"/>
                <a:gd name="connsiteY4" fmla="*/ 116098 h 232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111" h="2327087">
                  <a:moveTo>
                    <a:pt x="0" y="0"/>
                  </a:moveTo>
                  <a:lnTo>
                    <a:pt x="1610111" y="0"/>
                  </a:lnTo>
                  <a:lnTo>
                    <a:pt x="1610111" y="2324325"/>
                  </a:lnTo>
                  <a:lnTo>
                    <a:pt x="1606169" y="2327087"/>
                  </a:lnTo>
                  <a:cubicBezTo>
                    <a:pt x="1606169" y="2327087"/>
                    <a:pt x="185901" y="1357961"/>
                    <a:pt x="8368" y="116098"/>
                  </a:cubicBezTo>
                  <a:close/>
                </a:path>
              </a:pathLst>
            </a:custGeom>
            <a:blipFill dpi="0" rotWithShape="1">
              <a:blip r:embed="rId2">
                <a:alphaModFix amt="6000"/>
              </a:blip>
              <a:srcRect/>
              <a:tile tx="0" ty="0" sx="100000" sy="100000" flip="none" algn="tl"/>
            </a:blipFill>
            <a:ln w="9525" cap="flat">
              <a:noFill/>
              <a:prstDash val="solid"/>
              <a:miter/>
            </a:ln>
          </p:spPr>
          <p:txBody>
            <a:bodyPr wrap="square" rtlCol="0" anchor="ctr">
              <a:noAutofit/>
            </a:bodyPr>
            <a:lstStyle/>
            <a:p>
              <a:endParaRPr lang="en-US" dirty="0"/>
            </a:p>
          </p:txBody>
        </p:sp>
        <p:sp>
          <p:nvSpPr>
            <p:cNvPr id="35" name="Freeform: Shape 34">
              <a:extLst>
                <a:ext uri="{FF2B5EF4-FFF2-40B4-BE49-F238E27FC236}">
                  <a16:creationId xmlns:a16="http://schemas.microsoft.com/office/drawing/2014/main" id="{BF589D34-480E-4EBD-B77D-955465FEB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9580" y="0"/>
              <a:ext cx="4776075" cy="1569643"/>
            </a:xfrm>
            <a:custGeom>
              <a:avLst/>
              <a:gdLst>
                <a:gd name="connsiteX0" fmla="*/ 0 w 4776075"/>
                <a:gd name="connsiteY0" fmla="*/ 0 h 1569643"/>
                <a:gd name="connsiteX1" fmla="*/ 4776075 w 4776075"/>
                <a:gd name="connsiteY1" fmla="*/ 0 h 1569643"/>
                <a:gd name="connsiteX2" fmla="*/ 4776075 w 4776075"/>
                <a:gd name="connsiteY2" fmla="*/ 1569643 h 1569643"/>
                <a:gd name="connsiteX3" fmla="*/ 2319291 w 4776075"/>
                <a:gd name="connsiteY3" fmla="*/ 1569643 h 1569643"/>
                <a:gd name="connsiteX4" fmla="*/ 48913 w 4776075"/>
                <a:gd name="connsiteY4" fmla="*/ 128022 h 156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6075" h="1569643">
                  <a:moveTo>
                    <a:pt x="0" y="0"/>
                  </a:moveTo>
                  <a:lnTo>
                    <a:pt x="4776075" y="0"/>
                  </a:lnTo>
                  <a:lnTo>
                    <a:pt x="4776075" y="1569643"/>
                  </a:lnTo>
                  <a:lnTo>
                    <a:pt x="2319291" y="1569643"/>
                  </a:lnTo>
                  <a:cubicBezTo>
                    <a:pt x="1298654" y="1569643"/>
                    <a:pt x="422966" y="975207"/>
                    <a:pt x="48913" y="128022"/>
                  </a:cubicBezTo>
                  <a:close/>
                </a:path>
              </a:pathLst>
            </a:custGeom>
            <a:solidFill>
              <a:schemeClr val="accent4">
                <a:lumMod val="75000"/>
                <a:alpha val="28000"/>
              </a:schemeClr>
            </a:solidFill>
            <a:ln w="9525" cap="flat">
              <a:noFill/>
              <a:prstDash val="solid"/>
              <a:miter/>
            </a:ln>
          </p:spPr>
          <p:txBody>
            <a:bodyPr wrap="square" rtlCol="0" anchor="ctr">
              <a:noAutofit/>
            </a:bodyPr>
            <a:lstStyle/>
            <a:p>
              <a:endParaRPr lang="en-US" dirty="0"/>
            </a:p>
          </p:txBody>
        </p:sp>
      </p:grpSp>
      <p:sp>
        <p:nvSpPr>
          <p:cNvPr id="37" name="Texture">
            <a:extLst>
              <a:ext uri="{FF2B5EF4-FFF2-40B4-BE49-F238E27FC236}">
                <a16:creationId xmlns:a16="http://schemas.microsoft.com/office/drawing/2014/main" id="{E81A6D98-2A79-43ED-9D02-D6826F621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8703B90-9631-FC4D-A32C-1290E2F5AD17}"/>
              </a:ext>
            </a:extLst>
          </p:cNvPr>
          <p:cNvSpPr>
            <a:spLocks noGrp="1"/>
          </p:cNvSpPr>
          <p:nvPr>
            <p:ph type="title"/>
          </p:nvPr>
        </p:nvSpPr>
        <p:spPr>
          <a:xfrm>
            <a:off x="457199" y="196221"/>
            <a:ext cx="6158753" cy="1074649"/>
          </a:xfrm>
        </p:spPr>
        <p:txBody>
          <a:bodyPr anchor="b">
            <a:normAutofit fontScale="90000"/>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D776FF77-1F4B-634A-B3F1-B4385A22B534}"/>
              </a:ext>
            </a:extLst>
          </p:cNvPr>
          <p:cNvSpPr>
            <a:spLocks noGrp="1"/>
          </p:cNvSpPr>
          <p:nvPr>
            <p:ph idx="1"/>
          </p:nvPr>
        </p:nvSpPr>
        <p:spPr>
          <a:xfrm>
            <a:off x="457199" y="1368886"/>
            <a:ext cx="6158753" cy="2067159"/>
          </a:xfrm>
        </p:spPr>
        <p:txBody>
          <a:bodyPr>
            <a:normAutofit/>
          </a:bodyPr>
          <a:lstStyle/>
          <a:p>
            <a:pPr marL="0" lvl="0" indent="0" algn="just">
              <a:spcBef>
                <a:spcPts val="0"/>
              </a:spcBef>
              <a:buClr>
                <a:schemeClr val="lt1"/>
              </a:buClr>
              <a:buSzPts val="2200"/>
              <a:buNone/>
            </a:pPr>
            <a:r>
              <a:rPr lang="en-US" dirty="0">
                <a:latin typeface="Times New Roman" panose="02020603050405020304" pitchFamily="18" charset="0"/>
                <a:cs typeface="Times New Roman" panose="02020603050405020304" pitchFamily="18" charset="0"/>
              </a:rPr>
              <a:t>This project aims to apply Machine learning models to predict Sex (Male, Female) based on the different columns used in the dataset.</a:t>
            </a:r>
          </a:p>
          <a:p>
            <a:pPr marL="0" lvl="0" indent="0" algn="just">
              <a:spcBef>
                <a:spcPts val="0"/>
              </a:spcBef>
              <a:buClr>
                <a:schemeClr val="lt1"/>
              </a:buClr>
              <a:buSzPts val="2200"/>
              <a:buNone/>
            </a:pPr>
            <a:endParaRPr lang="en-US" b="1" dirty="0">
              <a:latin typeface="Times New Roman" panose="02020603050405020304" pitchFamily="18" charset="0"/>
              <a:cs typeface="Times New Roman" panose="02020603050405020304" pitchFamily="18" charset="0"/>
            </a:endParaRPr>
          </a:p>
          <a:p>
            <a:pPr marL="0" lvl="0" indent="0" algn="just">
              <a:spcBef>
                <a:spcPts val="0"/>
              </a:spcBef>
              <a:buClr>
                <a:schemeClr val="lt1"/>
              </a:buClr>
              <a:buSzPts val="2200"/>
              <a:buNone/>
            </a:pPr>
            <a:r>
              <a:rPr lang="en-US" b="1" dirty="0">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a:p>
            <a:pPr lvl="0" algn="just">
              <a:buClr>
                <a:schemeClr val="lt1"/>
              </a:buClr>
              <a:buSzPts val="2200"/>
            </a:pPr>
            <a:r>
              <a:rPr lang="en-US" dirty="0">
                <a:latin typeface="Times New Roman" panose="02020603050405020304" pitchFamily="18" charset="0"/>
                <a:cs typeface="Times New Roman" panose="02020603050405020304" pitchFamily="18" charset="0"/>
              </a:rPr>
              <a:t>Number of instances: </a:t>
            </a:r>
            <a:r>
              <a:rPr lang="en-US" b="1" dirty="0">
                <a:latin typeface="Times New Roman" panose="02020603050405020304" pitchFamily="18" charset="0"/>
                <a:cs typeface="Times New Roman" panose="02020603050405020304" pitchFamily="18" charset="0"/>
              </a:rPr>
              <a:t>612</a:t>
            </a:r>
            <a:r>
              <a:rPr lang="en-US" dirty="0">
                <a:latin typeface="Times New Roman" panose="02020603050405020304" pitchFamily="18" charset="0"/>
                <a:cs typeface="Times New Roman" panose="02020603050405020304" pitchFamily="18" charset="0"/>
              </a:rPr>
              <a:t>; Number of attributes: </a:t>
            </a:r>
            <a:r>
              <a:rPr lang="en-US" b="1" dirty="0">
                <a:latin typeface="Times New Roman" panose="02020603050405020304" pitchFamily="18" charset="0"/>
                <a:cs typeface="Times New Roman" panose="02020603050405020304" pitchFamily="18" charset="0"/>
              </a:rPr>
              <a:t>9</a:t>
            </a:r>
          </a:p>
          <a:p>
            <a:pPr marL="0" lvl="0" indent="0" algn="just">
              <a:buClr>
                <a:schemeClr val="lt1"/>
              </a:buClr>
              <a:buSzPts val="2200"/>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descr="Table&#10;&#10;Description automatically generated">
            <a:extLst>
              <a:ext uri="{FF2B5EF4-FFF2-40B4-BE49-F238E27FC236}">
                <a16:creationId xmlns:a16="http://schemas.microsoft.com/office/drawing/2014/main" id="{014499DE-F23B-FF42-A6F0-AF1499E4FD2A}"/>
              </a:ext>
            </a:extLst>
          </p:cNvPr>
          <p:cNvPicPr>
            <a:picLocks noChangeAspect="1"/>
          </p:cNvPicPr>
          <p:nvPr/>
        </p:nvPicPr>
        <p:blipFill>
          <a:blip r:embed="rId3"/>
          <a:stretch>
            <a:fillRect/>
          </a:stretch>
        </p:blipFill>
        <p:spPr>
          <a:xfrm>
            <a:off x="690786" y="3318198"/>
            <a:ext cx="8390152" cy="3343581"/>
          </a:xfrm>
          <a:prstGeom prst="rect">
            <a:avLst/>
          </a:prstGeom>
        </p:spPr>
      </p:pic>
    </p:spTree>
    <p:extLst>
      <p:ext uri="{BB962C8B-B14F-4D97-AF65-F5344CB8AC3E}">
        <p14:creationId xmlns:p14="http://schemas.microsoft.com/office/powerpoint/2010/main" val="267804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368B-1395-5A42-8A75-B3973A634F4C}"/>
              </a:ext>
            </a:extLst>
          </p:cNvPr>
          <p:cNvSpPr>
            <a:spLocks noGrp="1"/>
          </p:cNvSpPr>
          <p:nvPr>
            <p:ph type="title"/>
          </p:nvPr>
        </p:nvSpPr>
        <p:spPr>
          <a:xfrm>
            <a:off x="457200" y="668050"/>
            <a:ext cx="7685037" cy="771868"/>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Graphical user interface, application&#10;&#10;Description automatically generated">
            <a:extLst>
              <a:ext uri="{FF2B5EF4-FFF2-40B4-BE49-F238E27FC236}">
                <a16:creationId xmlns:a16="http://schemas.microsoft.com/office/drawing/2014/main" id="{C1303B01-A0FE-1347-9763-1207DF5EA6F9}"/>
              </a:ext>
            </a:extLst>
          </p:cNvPr>
          <p:cNvPicPr>
            <a:picLocks noGrp="1" noChangeAspect="1"/>
          </p:cNvPicPr>
          <p:nvPr>
            <p:ph idx="1"/>
          </p:nvPr>
        </p:nvPicPr>
        <p:blipFill>
          <a:blip r:embed="rId2"/>
          <a:stretch>
            <a:fillRect/>
          </a:stretch>
        </p:blipFill>
        <p:spPr>
          <a:xfrm>
            <a:off x="457199" y="1730552"/>
            <a:ext cx="8142237" cy="1782806"/>
          </a:xfrm>
        </p:spPr>
      </p:pic>
      <p:pic>
        <p:nvPicPr>
          <p:cNvPr id="7" name="Picture 6" descr="Graphical user interface, text, application&#10;&#10;Description automatically generated">
            <a:extLst>
              <a:ext uri="{FF2B5EF4-FFF2-40B4-BE49-F238E27FC236}">
                <a16:creationId xmlns:a16="http://schemas.microsoft.com/office/drawing/2014/main" id="{2824C78B-035F-0D41-858E-BD50B32E85EA}"/>
              </a:ext>
            </a:extLst>
          </p:cNvPr>
          <p:cNvPicPr>
            <a:picLocks noChangeAspect="1"/>
          </p:cNvPicPr>
          <p:nvPr/>
        </p:nvPicPr>
        <p:blipFill>
          <a:blip r:embed="rId3"/>
          <a:stretch>
            <a:fillRect/>
          </a:stretch>
        </p:blipFill>
        <p:spPr>
          <a:xfrm>
            <a:off x="457200" y="3513358"/>
            <a:ext cx="8142237" cy="2676592"/>
          </a:xfrm>
          <a:prstGeom prst="rect">
            <a:avLst/>
          </a:prstGeom>
        </p:spPr>
      </p:pic>
    </p:spTree>
    <p:extLst>
      <p:ext uri="{BB962C8B-B14F-4D97-AF65-F5344CB8AC3E}">
        <p14:creationId xmlns:p14="http://schemas.microsoft.com/office/powerpoint/2010/main" val="135121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79E1-BBF2-C944-8A96-D0EDAFF88EDD}"/>
              </a:ext>
            </a:extLst>
          </p:cNvPr>
          <p:cNvSpPr>
            <a:spLocks noGrp="1"/>
          </p:cNvSpPr>
          <p:nvPr>
            <p:ph type="title"/>
          </p:nvPr>
        </p:nvSpPr>
        <p:spPr>
          <a:xfrm>
            <a:off x="457200" y="668050"/>
            <a:ext cx="7685037" cy="940034"/>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522F1502-7D3C-8E48-B370-0958AC3EC007}"/>
              </a:ext>
            </a:extLst>
          </p:cNvPr>
          <p:cNvPicPr>
            <a:picLocks noGrp="1" noChangeAspect="1"/>
          </p:cNvPicPr>
          <p:nvPr>
            <p:ph idx="1"/>
          </p:nvPr>
        </p:nvPicPr>
        <p:blipFill>
          <a:blip r:embed="rId2"/>
          <a:stretch>
            <a:fillRect/>
          </a:stretch>
        </p:blipFill>
        <p:spPr>
          <a:xfrm>
            <a:off x="457200" y="1993077"/>
            <a:ext cx="7685088" cy="2871845"/>
          </a:xfrm>
        </p:spPr>
      </p:pic>
    </p:spTree>
    <p:extLst>
      <p:ext uri="{BB962C8B-B14F-4D97-AF65-F5344CB8AC3E}">
        <p14:creationId xmlns:p14="http://schemas.microsoft.com/office/powerpoint/2010/main" val="105677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4F7-CCA4-9744-A8F4-C1DA0AEB49A3}"/>
              </a:ext>
            </a:extLst>
          </p:cNvPr>
          <p:cNvSpPr>
            <a:spLocks noGrp="1"/>
          </p:cNvSpPr>
          <p:nvPr>
            <p:ph type="title"/>
          </p:nvPr>
        </p:nvSpPr>
        <p:spPr>
          <a:xfrm>
            <a:off x="457200" y="668049"/>
            <a:ext cx="7685037" cy="866461"/>
          </a:xfrm>
        </p:spPr>
        <p:txBody>
          <a:bodyPr/>
          <a:lstStyle/>
          <a:p>
            <a:r>
              <a:rPr lang="en-US" dirty="0">
                <a:latin typeface="Times New Roman" panose="02020603050405020304" pitchFamily="18" charset="0"/>
                <a:cs typeface="Times New Roman" panose="02020603050405020304" pitchFamily="18" charset="0"/>
              </a:rPr>
              <a:t>Cleaned Data</a:t>
            </a:r>
          </a:p>
        </p:txBody>
      </p:sp>
      <p:pic>
        <p:nvPicPr>
          <p:cNvPr id="5" name="Content Placeholder 4" descr="Table&#10;&#10;Description automatically generated">
            <a:extLst>
              <a:ext uri="{FF2B5EF4-FFF2-40B4-BE49-F238E27FC236}">
                <a16:creationId xmlns:a16="http://schemas.microsoft.com/office/drawing/2014/main" id="{F198DDE2-F310-2240-AED6-2598B97EC4BE}"/>
              </a:ext>
            </a:extLst>
          </p:cNvPr>
          <p:cNvPicPr>
            <a:picLocks noGrp="1" noChangeAspect="1"/>
          </p:cNvPicPr>
          <p:nvPr>
            <p:ph idx="1"/>
          </p:nvPr>
        </p:nvPicPr>
        <p:blipFill>
          <a:blip r:embed="rId2"/>
          <a:stretch>
            <a:fillRect/>
          </a:stretch>
        </p:blipFill>
        <p:spPr>
          <a:xfrm>
            <a:off x="457200" y="1797269"/>
            <a:ext cx="8434552" cy="4389899"/>
          </a:xfrm>
        </p:spPr>
      </p:pic>
    </p:spTree>
    <p:extLst>
      <p:ext uri="{BB962C8B-B14F-4D97-AF65-F5344CB8AC3E}">
        <p14:creationId xmlns:p14="http://schemas.microsoft.com/office/powerpoint/2010/main" val="77620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3FBF-3F58-2747-B01E-ED432964CCD8}"/>
              </a:ext>
            </a:extLst>
          </p:cNvPr>
          <p:cNvSpPr>
            <a:spLocks noGrp="1"/>
          </p:cNvSpPr>
          <p:nvPr>
            <p:ph type="title"/>
          </p:nvPr>
        </p:nvSpPr>
        <p:spPr>
          <a:xfrm>
            <a:off x="457200" y="668050"/>
            <a:ext cx="7685037" cy="582682"/>
          </a:xfrm>
        </p:spPr>
        <p:txBody>
          <a:bodyPr>
            <a:normAutofit fontScale="90000"/>
          </a:bodyPr>
          <a:lstStyle/>
          <a:p>
            <a:r>
              <a:rPr lang="en-US" dirty="0">
                <a:latin typeface="Times New Roman" panose="02020603050405020304" pitchFamily="18" charset="0"/>
                <a:cs typeface="Times New Roman" panose="02020603050405020304" pitchFamily="18" charset="0"/>
              </a:rPr>
              <a:t>Applying Logistic Regression</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B243329C-0281-5341-A9DD-D8702FCFABED}"/>
              </a:ext>
            </a:extLst>
          </p:cNvPr>
          <p:cNvPicPr>
            <a:picLocks noGrp="1" noChangeAspect="1"/>
          </p:cNvPicPr>
          <p:nvPr>
            <p:ph idx="1"/>
          </p:nvPr>
        </p:nvPicPr>
        <p:blipFill>
          <a:blip r:embed="rId2"/>
          <a:stretch>
            <a:fillRect/>
          </a:stretch>
        </p:blipFill>
        <p:spPr>
          <a:xfrm>
            <a:off x="457200" y="1460938"/>
            <a:ext cx="7685037" cy="4929351"/>
          </a:xfrm>
        </p:spPr>
      </p:pic>
    </p:spTree>
    <p:extLst>
      <p:ext uri="{BB962C8B-B14F-4D97-AF65-F5344CB8AC3E}">
        <p14:creationId xmlns:p14="http://schemas.microsoft.com/office/powerpoint/2010/main" val="48098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A9A2-3E20-204B-A6B7-CA59DA40AC51}"/>
              </a:ext>
            </a:extLst>
          </p:cNvPr>
          <p:cNvSpPr>
            <a:spLocks noGrp="1"/>
          </p:cNvSpPr>
          <p:nvPr>
            <p:ph type="title"/>
          </p:nvPr>
        </p:nvSpPr>
        <p:spPr>
          <a:xfrm>
            <a:off x="457200" y="668050"/>
            <a:ext cx="7685037" cy="593192"/>
          </a:xfrm>
        </p:spPr>
        <p:txBody>
          <a:bodyPr>
            <a:normAutofit fontScale="90000"/>
          </a:bodyPr>
          <a:lstStyle/>
          <a:p>
            <a:r>
              <a:rPr lang="en-US"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A7FEB47D-2A2A-924B-9CF4-DFAE3F3FA679}"/>
              </a:ext>
            </a:extLst>
          </p:cNvPr>
          <p:cNvSpPr>
            <a:spLocks noGrp="1"/>
          </p:cNvSpPr>
          <p:nvPr>
            <p:ph idx="1"/>
          </p:nvPr>
        </p:nvSpPr>
        <p:spPr>
          <a:xfrm>
            <a:off x="457200" y="1376855"/>
            <a:ext cx="7685037" cy="1713186"/>
          </a:xfrm>
        </p:spPr>
        <p:txBody>
          <a:bodyPr/>
          <a:lstStyle/>
          <a:p>
            <a:pPr algn="just"/>
            <a:r>
              <a:rPr lang="en-US" dirty="0">
                <a:latin typeface="Times New Roman" panose="02020603050405020304" pitchFamily="18" charset="0"/>
                <a:cs typeface="Times New Roman" panose="02020603050405020304" pitchFamily="18" charset="0"/>
              </a:rPr>
              <a:t>Good accuracy for many data sets and it performs well when the dataset is linearly separable.</a:t>
            </a:r>
          </a:p>
          <a:p>
            <a:pPr algn="just"/>
            <a:r>
              <a:rPr lang="en-US" dirty="0">
                <a:latin typeface="Times New Roman" panose="02020603050405020304" pitchFamily="18" charset="0"/>
                <a:cs typeface="Times New Roman" panose="02020603050405020304" pitchFamily="18" charset="0"/>
              </a:rPr>
              <a:t>The training time of the logistic regression algorithm comes out to be far less than most complex algorithms, such as an Artificial Neural Network.</a:t>
            </a:r>
          </a:p>
          <a:p>
            <a:pPr algn="just"/>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3369D82-1BE6-2F49-9482-3EBCA61B7C8A}"/>
              </a:ext>
            </a:extLst>
          </p:cNvPr>
          <p:cNvSpPr txBox="1">
            <a:spLocks/>
          </p:cNvSpPr>
          <p:nvPr/>
        </p:nvSpPr>
        <p:spPr>
          <a:xfrm>
            <a:off x="457200" y="3429000"/>
            <a:ext cx="7685037" cy="59319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Disadvantages</a:t>
            </a:r>
          </a:p>
        </p:txBody>
      </p:sp>
      <p:sp>
        <p:nvSpPr>
          <p:cNvPr id="5" name="Content Placeholder 2">
            <a:extLst>
              <a:ext uri="{FF2B5EF4-FFF2-40B4-BE49-F238E27FC236}">
                <a16:creationId xmlns:a16="http://schemas.microsoft.com/office/drawing/2014/main" id="{FF8CC593-EE5B-9C46-A4E4-71E6D2BFB8E3}"/>
              </a:ext>
            </a:extLst>
          </p:cNvPr>
          <p:cNvSpPr txBox="1">
            <a:spLocks/>
          </p:cNvSpPr>
          <p:nvPr/>
        </p:nvSpPr>
        <p:spPr>
          <a:xfrm>
            <a:off x="588579" y="4256689"/>
            <a:ext cx="7685037" cy="1289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It is difficult to capture complex relationships using logistic regression.</a:t>
            </a:r>
          </a:p>
          <a:p>
            <a:pPr algn="just"/>
            <a:r>
              <a:rPr lang="en-US" dirty="0">
                <a:latin typeface="Times New Roman" panose="02020603050405020304" pitchFamily="18" charset="0"/>
                <a:cs typeface="Times New Roman" panose="02020603050405020304" pitchFamily="18" charset="0"/>
              </a:rPr>
              <a:t>Non-linear problems can't be solved with logistic regression.</a:t>
            </a:r>
          </a:p>
        </p:txBody>
      </p:sp>
    </p:spTree>
    <p:extLst>
      <p:ext uri="{BB962C8B-B14F-4D97-AF65-F5344CB8AC3E}">
        <p14:creationId xmlns:p14="http://schemas.microsoft.com/office/powerpoint/2010/main" val="40075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C332-F324-0A49-AD55-1B1CA2F2DFEB}"/>
              </a:ext>
            </a:extLst>
          </p:cNvPr>
          <p:cNvSpPr>
            <a:spLocks noGrp="1"/>
          </p:cNvSpPr>
          <p:nvPr>
            <p:ph type="title"/>
          </p:nvPr>
        </p:nvSpPr>
        <p:spPr>
          <a:xfrm>
            <a:off x="457200" y="668049"/>
            <a:ext cx="7685037" cy="992585"/>
          </a:xfrm>
        </p:spPr>
        <p:txBody>
          <a:bodyPr/>
          <a:lstStyle/>
          <a:p>
            <a:r>
              <a:rPr lang="en-US" dirty="0"/>
              <a:t>Conclusion</a:t>
            </a:r>
          </a:p>
        </p:txBody>
      </p:sp>
      <p:sp>
        <p:nvSpPr>
          <p:cNvPr id="3" name="Content Placeholder 2">
            <a:extLst>
              <a:ext uri="{FF2B5EF4-FFF2-40B4-BE49-F238E27FC236}">
                <a16:creationId xmlns:a16="http://schemas.microsoft.com/office/drawing/2014/main" id="{07BE911F-6A58-A840-838D-72F9FF9CFBAB}"/>
              </a:ext>
            </a:extLst>
          </p:cNvPr>
          <p:cNvSpPr>
            <a:spLocks noGrp="1"/>
          </p:cNvSpPr>
          <p:nvPr>
            <p:ph idx="1"/>
          </p:nvPr>
        </p:nvSpPr>
        <p:spPr/>
        <p:txBody>
          <a:bodyPr/>
          <a:lstStyle/>
          <a:p>
            <a:pPr marL="0" indent="0" algn="just">
              <a:buNone/>
            </a:pPr>
            <a:r>
              <a:rPr lang="en-IN" dirty="0">
                <a:latin typeface="Times New Roman" panose="02020603050405020304" pitchFamily="18" charset="0"/>
                <a:cs typeface="Times New Roman" panose="02020603050405020304" pitchFamily="18" charset="0"/>
              </a:rPr>
              <a:t>We have used different algorithms like decision tree, naïve Bayes classification, K-Means clustering and lastly logistic regression in those algorithms the Accuracy of the Logistic Regression algorithm is comparatively more than other algorithms. From this, we can conclude that the prediction of Gender (Male, Female) is easy when comparing with age group and state because when we predict the gender after pre-processing of our dataset there are only binary values either 0 or 1. so this makes the more accuracy occurred in the logistic regression algorithm.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29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3E81-5226-7A45-9B72-3E9CAE3FABF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EFC74C-5C91-7542-8627-FD3BA8B0479C}"/>
              </a:ext>
            </a:extLst>
          </p:cNvPr>
          <p:cNvSpPr>
            <a:spLocks noGrp="1"/>
          </p:cNvSpPr>
          <p:nvPr>
            <p:ph idx="1"/>
          </p:nvPr>
        </p:nvSpPr>
        <p:spPr>
          <a:xfrm>
            <a:off x="457200" y="2112579"/>
            <a:ext cx="7685037" cy="4064384"/>
          </a:xfrm>
        </p:spPr>
        <p:txBody>
          <a:bodyPr/>
          <a:lstStyle/>
          <a:p>
            <a:pPr algn="just"/>
            <a:r>
              <a:rPr lang="en-IN" dirty="0">
                <a:latin typeface="Times New Roman" panose="02020603050405020304" pitchFamily="18" charset="0"/>
                <a:cs typeface="Times New Roman" panose="02020603050405020304" pitchFamily="18" charset="0"/>
              </a:rPr>
              <a:t>We used different algorithms like decision tree and naïve bayes classification, K-Means clustering and lastly logistic regression, but we will be using the other algorithms like ID3, MARS,C4.5 and CHAID, where we could have compared the accuracy.</a:t>
            </a: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375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7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75" name="Group 7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76" name="Oval 7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7" name="Freeform: Shape 7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8" name="Freeform: Shape 7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9" name="Freeform: Shape 7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8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8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84"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1026" name="Picture 2" descr="thank you powerpoint template">
            <a:extLst>
              <a:ext uri="{FF2B5EF4-FFF2-40B4-BE49-F238E27FC236}">
                <a16:creationId xmlns:a16="http://schemas.microsoft.com/office/drawing/2014/main" id="{F453F246-6BAF-3346-82EA-E97D82344E78}"/>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5"/>
          <a:stretch/>
        </p:blipFill>
        <p:spPr bwMode="auto">
          <a:xfrm>
            <a:off x="1530" y="10"/>
            <a:ext cx="1218894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109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C3E0-8558-9948-B7CF-B64A6F7BC47F}"/>
              </a:ext>
            </a:extLst>
          </p:cNvPr>
          <p:cNvSpPr>
            <a:spLocks noGrp="1"/>
          </p:cNvSpPr>
          <p:nvPr>
            <p:ph type="title"/>
          </p:nvPr>
        </p:nvSpPr>
        <p:spPr>
          <a:xfrm>
            <a:off x="357187" y="497992"/>
            <a:ext cx="7685037" cy="645744"/>
          </a:xfrm>
        </p:spPr>
        <p:txBody>
          <a:bodyPr>
            <a:normAutofit fontScale="90000"/>
          </a:bodyPr>
          <a:lstStyle/>
          <a:p>
            <a:r>
              <a:rPr lang="en-US" dirty="0">
                <a:latin typeface="Times New Roman" panose="02020603050405020304" pitchFamily="18" charset="0"/>
                <a:cs typeface="Times New Roman" panose="02020603050405020304" pitchFamily="18" charset="0"/>
              </a:rPr>
              <a:t>Visualization</a:t>
            </a:r>
          </a:p>
        </p:txBody>
      </p:sp>
      <p:pic>
        <p:nvPicPr>
          <p:cNvPr id="5" name="Content Placeholder 4" descr="Chart, histogram&#10;&#10;Description automatically generated">
            <a:extLst>
              <a:ext uri="{FF2B5EF4-FFF2-40B4-BE49-F238E27FC236}">
                <a16:creationId xmlns:a16="http://schemas.microsoft.com/office/drawing/2014/main" id="{033F87A8-E2FE-B547-8D21-E97204A49B67}"/>
              </a:ext>
            </a:extLst>
          </p:cNvPr>
          <p:cNvPicPr>
            <a:picLocks noGrp="1" noChangeAspect="1"/>
          </p:cNvPicPr>
          <p:nvPr>
            <p:ph idx="1"/>
          </p:nvPr>
        </p:nvPicPr>
        <p:blipFill>
          <a:blip r:embed="rId2"/>
          <a:stretch>
            <a:fillRect/>
          </a:stretch>
        </p:blipFill>
        <p:spPr>
          <a:xfrm>
            <a:off x="257175" y="1313794"/>
            <a:ext cx="7885062" cy="4863169"/>
          </a:xfrm>
        </p:spPr>
      </p:pic>
      <p:sp>
        <p:nvSpPr>
          <p:cNvPr id="6" name="Rectangle 5">
            <a:extLst>
              <a:ext uri="{FF2B5EF4-FFF2-40B4-BE49-F238E27FC236}">
                <a16:creationId xmlns:a16="http://schemas.microsoft.com/office/drawing/2014/main" id="{2B54C797-C20F-5B49-99CA-AB505DC76726}"/>
              </a:ext>
            </a:extLst>
          </p:cNvPr>
          <p:cNvSpPr/>
          <p:nvPr/>
        </p:nvSpPr>
        <p:spPr>
          <a:xfrm>
            <a:off x="1520517" y="6334375"/>
            <a:ext cx="457548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Number of bachelor's degree holders by states</a:t>
            </a:r>
          </a:p>
        </p:txBody>
      </p:sp>
    </p:spTree>
    <p:extLst>
      <p:ext uri="{BB962C8B-B14F-4D97-AF65-F5344CB8AC3E}">
        <p14:creationId xmlns:p14="http://schemas.microsoft.com/office/powerpoint/2010/main" val="126208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DE51-BDC0-E642-A276-3FBC8DAA08EF}"/>
              </a:ext>
            </a:extLst>
          </p:cNvPr>
          <p:cNvSpPr>
            <a:spLocks noGrp="1"/>
          </p:cNvSpPr>
          <p:nvPr>
            <p:ph type="title"/>
          </p:nvPr>
        </p:nvSpPr>
        <p:spPr>
          <a:xfrm>
            <a:off x="436179" y="195085"/>
            <a:ext cx="7685037" cy="708806"/>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Chart&#10;&#10;Description automatically generated">
            <a:extLst>
              <a:ext uri="{FF2B5EF4-FFF2-40B4-BE49-F238E27FC236}">
                <a16:creationId xmlns:a16="http://schemas.microsoft.com/office/drawing/2014/main" id="{5C35CD69-A1ED-6D4F-8961-5B52D2EE932C}"/>
              </a:ext>
            </a:extLst>
          </p:cNvPr>
          <p:cNvPicPr>
            <a:picLocks noGrp="1" noChangeAspect="1"/>
          </p:cNvPicPr>
          <p:nvPr>
            <p:ph idx="1"/>
          </p:nvPr>
        </p:nvPicPr>
        <p:blipFill>
          <a:blip r:embed="rId2"/>
          <a:stretch>
            <a:fillRect/>
          </a:stretch>
        </p:blipFill>
        <p:spPr>
          <a:xfrm>
            <a:off x="600075" y="987972"/>
            <a:ext cx="7040946" cy="5188991"/>
          </a:xfrm>
        </p:spPr>
      </p:pic>
      <p:sp>
        <p:nvSpPr>
          <p:cNvPr id="6" name="Rectangle 5">
            <a:extLst>
              <a:ext uri="{FF2B5EF4-FFF2-40B4-BE49-F238E27FC236}">
                <a16:creationId xmlns:a16="http://schemas.microsoft.com/office/drawing/2014/main" id="{09F24896-038C-9B43-A670-45C67C9A76AE}"/>
              </a:ext>
            </a:extLst>
          </p:cNvPr>
          <p:cNvSpPr/>
          <p:nvPr/>
        </p:nvSpPr>
        <p:spPr>
          <a:xfrm>
            <a:off x="1193208" y="6293583"/>
            <a:ext cx="585468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Number of bachelor's degree holders by states based on sex</a:t>
            </a:r>
          </a:p>
        </p:txBody>
      </p:sp>
    </p:spTree>
    <p:extLst>
      <p:ext uri="{BB962C8B-B14F-4D97-AF65-F5344CB8AC3E}">
        <p14:creationId xmlns:p14="http://schemas.microsoft.com/office/powerpoint/2010/main" val="76712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898B-F525-4947-8D09-A45AD66B5C8B}"/>
              </a:ext>
            </a:extLst>
          </p:cNvPr>
          <p:cNvSpPr>
            <a:spLocks noGrp="1"/>
          </p:cNvSpPr>
          <p:nvPr>
            <p:ph type="title"/>
          </p:nvPr>
        </p:nvSpPr>
        <p:spPr>
          <a:xfrm>
            <a:off x="457199" y="121511"/>
            <a:ext cx="7685037" cy="908503"/>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Chart, bar chart&#10;&#10;Description automatically generated">
            <a:extLst>
              <a:ext uri="{FF2B5EF4-FFF2-40B4-BE49-F238E27FC236}">
                <a16:creationId xmlns:a16="http://schemas.microsoft.com/office/drawing/2014/main" id="{2E17982C-BC2A-094D-B5DC-31E2316B8513}"/>
              </a:ext>
            </a:extLst>
          </p:cNvPr>
          <p:cNvPicPr>
            <a:picLocks noGrp="1" noChangeAspect="1"/>
          </p:cNvPicPr>
          <p:nvPr>
            <p:ph idx="1"/>
          </p:nvPr>
        </p:nvPicPr>
        <p:blipFill>
          <a:blip r:embed="rId2"/>
          <a:stretch>
            <a:fillRect/>
          </a:stretch>
        </p:blipFill>
        <p:spPr>
          <a:xfrm>
            <a:off x="1093076" y="1219200"/>
            <a:ext cx="5237599" cy="4957763"/>
          </a:xfrm>
        </p:spPr>
      </p:pic>
      <p:sp>
        <p:nvSpPr>
          <p:cNvPr id="6" name="Rectangle 5">
            <a:extLst>
              <a:ext uri="{FF2B5EF4-FFF2-40B4-BE49-F238E27FC236}">
                <a16:creationId xmlns:a16="http://schemas.microsoft.com/office/drawing/2014/main" id="{16194FE9-E411-394B-B2F4-927A1518D378}"/>
              </a:ext>
            </a:extLst>
          </p:cNvPr>
          <p:cNvSpPr/>
          <p:nvPr/>
        </p:nvSpPr>
        <p:spPr>
          <a:xfrm>
            <a:off x="1520715" y="6366149"/>
            <a:ext cx="540083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Number of females, males, and total based on age group</a:t>
            </a:r>
          </a:p>
        </p:txBody>
      </p:sp>
    </p:spTree>
    <p:extLst>
      <p:ext uri="{BB962C8B-B14F-4D97-AF65-F5344CB8AC3E}">
        <p14:creationId xmlns:p14="http://schemas.microsoft.com/office/powerpoint/2010/main" val="228301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5A-2951-BD4A-8FAF-6F9D9E532614}"/>
              </a:ext>
            </a:extLst>
          </p:cNvPr>
          <p:cNvSpPr>
            <a:spLocks noGrp="1"/>
          </p:cNvSpPr>
          <p:nvPr>
            <p:ph type="title"/>
          </p:nvPr>
        </p:nvSpPr>
        <p:spPr>
          <a:xfrm>
            <a:off x="457200" y="384441"/>
            <a:ext cx="7685037" cy="593192"/>
          </a:xfrm>
        </p:spPr>
        <p:txBody>
          <a:bodyPr>
            <a:normAutofit fontScale="90000"/>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Chart, box and whisker chart&#10;&#10;Description automatically generated">
            <a:extLst>
              <a:ext uri="{FF2B5EF4-FFF2-40B4-BE49-F238E27FC236}">
                <a16:creationId xmlns:a16="http://schemas.microsoft.com/office/drawing/2014/main" id="{22B7D49C-D6A7-E045-9A37-22B2542FAB9B}"/>
              </a:ext>
            </a:extLst>
          </p:cNvPr>
          <p:cNvPicPr>
            <a:picLocks noGrp="1" noChangeAspect="1"/>
          </p:cNvPicPr>
          <p:nvPr>
            <p:ph idx="1"/>
          </p:nvPr>
        </p:nvPicPr>
        <p:blipFill>
          <a:blip r:embed="rId2"/>
          <a:stretch>
            <a:fillRect/>
          </a:stretch>
        </p:blipFill>
        <p:spPr>
          <a:xfrm>
            <a:off x="1167729" y="1389062"/>
            <a:ext cx="5201539" cy="4507093"/>
          </a:xfrm>
        </p:spPr>
      </p:pic>
      <p:sp>
        <p:nvSpPr>
          <p:cNvPr id="6" name="Rectangle 5">
            <a:extLst>
              <a:ext uri="{FF2B5EF4-FFF2-40B4-BE49-F238E27FC236}">
                <a16:creationId xmlns:a16="http://schemas.microsoft.com/office/drawing/2014/main" id="{7FD74C8F-609C-8F40-8AAE-A85EA3F6E024}"/>
              </a:ext>
            </a:extLst>
          </p:cNvPr>
          <p:cNvSpPr/>
          <p:nvPr/>
        </p:nvSpPr>
        <p:spPr>
          <a:xfrm>
            <a:off x="1744957" y="6122918"/>
            <a:ext cx="677300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Graph shows which gender (Female, Male) have more Degree Holders</a:t>
            </a:r>
          </a:p>
        </p:txBody>
      </p:sp>
    </p:spTree>
    <p:extLst>
      <p:ext uri="{BB962C8B-B14F-4D97-AF65-F5344CB8AC3E}">
        <p14:creationId xmlns:p14="http://schemas.microsoft.com/office/powerpoint/2010/main" val="1948162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6395-1409-2041-AC70-C07B2C9AA26B}"/>
              </a:ext>
            </a:extLst>
          </p:cNvPr>
          <p:cNvSpPr>
            <a:spLocks noGrp="1"/>
          </p:cNvSpPr>
          <p:nvPr>
            <p:ph type="title"/>
          </p:nvPr>
        </p:nvSpPr>
        <p:spPr>
          <a:xfrm>
            <a:off x="457199" y="163553"/>
            <a:ext cx="7685037" cy="982075"/>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Chart&#10;&#10;Description automatically generated">
            <a:extLst>
              <a:ext uri="{FF2B5EF4-FFF2-40B4-BE49-F238E27FC236}">
                <a16:creationId xmlns:a16="http://schemas.microsoft.com/office/drawing/2014/main" id="{FE59F9AE-C80E-9145-97D6-779861B117F0}"/>
              </a:ext>
            </a:extLst>
          </p:cNvPr>
          <p:cNvPicPr>
            <a:picLocks noGrp="1" noChangeAspect="1"/>
          </p:cNvPicPr>
          <p:nvPr>
            <p:ph idx="1"/>
          </p:nvPr>
        </p:nvPicPr>
        <p:blipFill>
          <a:blip r:embed="rId2"/>
          <a:stretch>
            <a:fillRect/>
          </a:stretch>
        </p:blipFill>
        <p:spPr>
          <a:xfrm>
            <a:off x="1059366" y="1389062"/>
            <a:ext cx="5153191" cy="4465200"/>
          </a:xfrm>
        </p:spPr>
      </p:pic>
      <p:sp>
        <p:nvSpPr>
          <p:cNvPr id="6" name="Rectangle 5">
            <a:extLst>
              <a:ext uri="{FF2B5EF4-FFF2-40B4-BE49-F238E27FC236}">
                <a16:creationId xmlns:a16="http://schemas.microsoft.com/office/drawing/2014/main" id="{C3E10711-CA1F-C244-A596-FD08EA552C4E}"/>
              </a:ext>
            </a:extLst>
          </p:cNvPr>
          <p:cNvSpPr/>
          <p:nvPr/>
        </p:nvSpPr>
        <p:spPr>
          <a:xfrm>
            <a:off x="1525184" y="6176720"/>
            <a:ext cx="550330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Graph shows which age group has more Degree Holders</a:t>
            </a:r>
          </a:p>
        </p:txBody>
      </p:sp>
    </p:spTree>
    <p:extLst>
      <p:ext uri="{BB962C8B-B14F-4D97-AF65-F5344CB8AC3E}">
        <p14:creationId xmlns:p14="http://schemas.microsoft.com/office/powerpoint/2010/main" val="26828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D94B-B5ED-664D-BC33-B4E0D4D11114}"/>
              </a:ext>
            </a:extLst>
          </p:cNvPr>
          <p:cNvSpPr>
            <a:spLocks noGrp="1"/>
          </p:cNvSpPr>
          <p:nvPr>
            <p:ph type="title"/>
          </p:nvPr>
        </p:nvSpPr>
        <p:spPr>
          <a:xfrm>
            <a:off x="457199" y="289676"/>
            <a:ext cx="7685037" cy="961055"/>
          </a:xfrm>
        </p:spPr>
        <p:txBody>
          <a:bodyPr/>
          <a:lstStyle/>
          <a:p>
            <a:r>
              <a:rPr lang="en-US" dirty="0">
                <a:latin typeface="Times New Roman" panose="02020603050405020304" pitchFamily="18" charset="0"/>
                <a:cs typeface="Times New Roman" panose="02020603050405020304" pitchFamily="18" charset="0"/>
              </a:rPr>
              <a:t>Continuation…</a:t>
            </a:r>
          </a:p>
        </p:txBody>
      </p:sp>
      <p:pic>
        <p:nvPicPr>
          <p:cNvPr id="5" name="Content Placeholder 4" descr="Chart, histogram&#10;&#10;Description automatically generated">
            <a:extLst>
              <a:ext uri="{FF2B5EF4-FFF2-40B4-BE49-F238E27FC236}">
                <a16:creationId xmlns:a16="http://schemas.microsoft.com/office/drawing/2014/main" id="{FA446C2E-17A1-1D42-A6CC-0D4C10224B6F}"/>
              </a:ext>
            </a:extLst>
          </p:cNvPr>
          <p:cNvPicPr>
            <a:picLocks noGrp="1" noChangeAspect="1"/>
          </p:cNvPicPr>
          <p:nvPr>
            <p:ph idx="1"/>
          </p:nvPr>
        </p:nvPicPr>
        <p:blipFill>
          <a:blip r:embed="rId2"/>
          <a:stretch>
            <a:fillRect/>
          </a:stretch>
        </p:blipFill>
        <p:spPr>
          <a:xfrm>
            <a:off x="457198" y="1567380"/>
            <a:ext cx="9811023" cy="4360454"/>
          </a:xfrm>
        </p:spPr>
      </p:pic>
      <p:sp>
        <p:nvSpPr>
          <p:cNvPr id="6" name="Rectangle 5">
            <a:extLst>
              <a:ext uri="{FF2B5EF4-FFF2-40B4-BE49-F238E27FC236}">
                <a16:creationId xmlns:a16="http://schemas.microsoft.com/office/drawing/2014/main" id="{1C107B18-6B8C-D14A-A911-FB984C8E85C8}"/>
              </a:ext>
            </a:extLst>
          </p:cNvPr>
          <p:cNvSpPr/>
          <p:nvPr/>
        </p:nvSpPr>
        <p:spPr>
          <a:xfrm>
            <a:off x="2034077" y="6198992"/>
            <a:ext cx="642643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Barplot of which state has more degree Bachelors Degree Holders</a:t>
            </a:r>
          </a:p>
        </p:txBody>
      </p:sp>
    </p:spTree>
    <p:extLst>
      <p:ext uri="{BB962C8B-B14F-4D97-AF65-F5344CB8AC3E}">
        <p14:creationId xmlns:p14="http://schemas.microsoft.com/office/powerpoint/2010/main" val="422561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ropicVTI">
  <a:themeElements>
    <a:clrScheme name="AnalogousFromLightSeedLeftStep">
      <a:dk1>
        <a:srgbClr val="000000"/>
      </a:dk1>
      <a:lt1>
        <a:srgbClr val="FFFFFF"/>
      </a:lt1>
      <a:dk2>
        <a:srgbClr val="242F41"/>
      </a:dk2>
      <a:lt2>
        <a:srgbClr val="E2E3E8"/>
      </a:lt2>
      <a:accent1>
        <a:srgbClr val="A8A17F"/>
      </a:accent1>
      <a:accent2>
        <a:srgbClr val="BA987F"/>
      </a:accent2>
      <a:accent3>
        <a:srgbClr val="C49393"/>
      </a:accent3>
      <a:accent4>
        <a:srgbClr val="BA7F97"/>
      </a:accent4>
      <a:accent5>
        <a:srgbClr val="C390BA"/>
      </a:accent5>
      <a:accent6>
        <a:srgbClr val="AC7FBA"/>
      </a:accent6>
      <a:hlink>
        <a:srgbClr val="6974AE"/>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otalTime>963</TotalTime>
  <Words>1191</Words>
  <Application>Microsoft Macintosh PowerPoint</Application>
  <PresentationFormat>Widescreen</PresentationFormat>
  <Paragraphs>125</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Gill Sans Nova</vt:lpstr>
      <vt:lpstr>Times New Roman</vt:lpstr>
      <vt:lpstr>TropicVTI</vt:lpstr>
      <vt:lpstr>Bachelors Degree  Majors</vt:lpstr>
      <vt:lpstr>CONTENT</vt:lpstr>
      <vt:lpstr>PROBLEM STATEMENT</vt:lpstr>
      <vt:lpstr>Visualization</vt:lpstr>
      <vt:lpstr>Continuation…</vt:lpstr>
      <vt:lpstr>Continuation…</vt:lpstr>
      <vt:lpstr>Continuation…</vt:lpstr>
      <vt:lpstr>Continuation…</vt:lpstr>
      <vt:lpstr>Continuation…</vt:lpstr>
      <vt:lpstr>Naive Bayes Classification</vt:lpstr>
      <vt:lpstr>Accuracy and Confusion Matrix </vt:lpstr>
      <vt:lpstr>PowerPoint Presentation</vt:lpstr>
      <vt:lpstr>PowerPoint Presentation</vt:lpstr>
      <vt:lpstr>PowerPoint Presentation</vt:lpstr>
      <vt:lpstr>Applications</vt:lpstr>
      <vt:lpstr> What is classification</vt:lpstr>
      <vt:lpstr>About Decision Tree</vt:lpstr>
      <vt:lpstr> CART Algorithm</vt:lpstr>
      <vt:lpstr> Calculating Gini</vt:lpstr>
      <vt:lpstr>Accuracy </vt:lpstr>
      <vt:lpstr>Clustering</vt:lpstr>
      <vt:lpstr>K-Means </vt:lpstr>
      <vt:lpstr>Plotting</vt:lpstr>
      <vt:lpstr>2D scatter plot for all clusters based on PCA algorithm</vt:lpstr>
      <vt:lpstr>PowerPoint Presentation</vt:lpstr>
      <vt:lpstr>Advantages</vt:lpstr>
      <vt:lpstr> Logistic Regression</vt:lpstr>
      <vt:lpstr>Raw Data</vt:lpstr>
      <vt:lpstr>Data Preprocessing</vt:lpstr>
      <vt:lpstr>Continuation…</vt:lpstr>
      <vt:lpstr>Continuation…</vt:lpstr>
      <vt:lpstr>Cleaned Data</vt:lpstr>
      <vt:lpstr>Applying Logistic Regression</vt:lpstr>
      <vt:lpstr>Advantages</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Bachelors Degree  Majors</dc:title>
  <dc:creator>Utlapalli, Mahesh</dc:creator>
  <cp:lastModifiedBy>Utlapalli, Mahesh</cp:lastModifiedBy>
  <cp:revision>125</cp:revision>
  <dcterms:created xsi:type="dcterms:W3CDTF">2021-12-05T18:18:06Z</dcterms:created>
  <dcterms:modified xsi:type="dcterms:W3CDTF">2021-12-15T05:25:23Z</dcterms:modified>
</cp:coreProperties>
</file>